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76" r:id="rId23"/>
    <p:sldId id="283" r:id="rId24"/>
    <p:sldId id="284" r:id="rId25"/>
    <p:sldId id="278" r:id="rId26"/>
    <p:sldId id="279" r:id="rId27"/>
  </p:sldIdLst>
  <p:sldSz cx="18288000" cy="10287000"/>
  <p:notesSz cx="6858000" cy="9144000"/>
  <p:embeddedFontLst>
    <p:embeddedFont>
      <p:font typeface="Gong Gothic Bold" panose="020B0600000101010101" charset="-127"/>
      <p:bold r:id="rId29"/>
    </p:embeddedFont>
    <p:embeddedFont>
      <p:font typeface="Gong Gothic Light" panose="020B0600000101010101" charset="-127"/>
      <p:regular r:id="rId30"/>
    </p:embeddedFont>
    <p:embeddedFont>
      <p:font typeface="Gong Gothic Medium" panose="020B0600000101010101" charset="-127"/>
      <p:bold r:id="rId31"/>
    </p:embeddedFont>
    <p:embeddedFont>
      <p:font typeface="Noto Serif CJK KR Medium" panose="020B0600000101010101" charset="-127"/>
      <p:bold r:id="rId32"/>
    </p:embeddedFont>
    <p:embeddedFont>
      <p:font typeface="Pretendard Light" panose="020B0600000101010101" charset="-127"/>
      <p:regular r:id="rId33"/>
    </p:embeddedFont>
    <p:embeddedFont>
      <p:font typeface="Pretendard Medium" panose="020B0600000101010101" charset="-127"/>
      <p:bold r:id="rId34"/>
    </p:embeddedFont>
    <p:embeddedFont>
      <p:font typeface="Pretendard SemiBold" panose="020B0600000101010101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D8E6"/>
    <a:srgbClr val="E6A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8F14B-2444-434C-8D76-1F9194A63C9A}" v="3" dt="2024-06-22T13:20:48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2" autoAdjust="0"/>
  </p:normalViewPr>
  <p:slideViewPr>
    <p:cSldViewPr>
      <p:cViewPr varScale="1">
        <p:scale>
          <a:sx n="46" d="100"/>
          <a:sy n="46" d="100"/>
        </p:scale>
        <p:origin x="48" y="8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6AA38-C4AE-4A18-9E20-D75B38A7139A}" type="datetimeFigureOut">
              <a:rPr lang="ko-KR" altLang="en-US" smtClean="0"/>
              <a:t>2024-06-22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3CEAA-5AB5-4D41-A432-02BAE73BCC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041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3CEAA-5AB5-4D41-A432-02BAE73BCC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2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0.png"/><Relationship Id="rId3" Type="http://schemas.openxmlformats.org/officeDocument/2006/relationships/image" Target="../media/image13.png"/><Relationship Id="rId21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32.png"/><Relationship Id="rId2" Type="http://schemas.openxmlformats.org/officeDocument/2006/relationships/image" Target="../media/image11.png"/><Relationship Id="rId16" Type="http://schemas.openxmlformats.org/officeDocument/2006/relationships/image" Target="../media/image111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06.png"/><Relationship Id="rId5" Type="http://schemas.openxmlformats.org/officeDocument/2006/relationships/image" Target="../media/image16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96.png"/><Relationship Id="rId4" Type="http://schemas.openxmlformats.org/officeDocument/2006/relationships/image" Target="../media/image15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9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98.png"/><Relationship Id="rId3" Type="http://schemas.openxmlformats.org/officeDocument/2006/relationships/image" Target="../media/image13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97.png"/><Relationship Id="rId2" Type="http://schemas.openxmlformats.org/officeDocument/2006/relationships/image" Target="../media/image11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16.png"/><Relationship Id="rId5" Type="http://schemas.openxmlformats.org/officeDocument/2006/relationships/image" Target="../media/image16.png"/><Relationship Id="rId15" Type="http://schemas.openxmlformats.org/officeDocument/2006/relationships/image" Target="../media/image10.png"/><Relationship Id="rId10" Type="http://schemas.openxmlformats.org/officeDocument/2006/relationships/image" Target="../media/image115.png"/><Relationship Id="rId19" Type="http://schemas.openxmlformats.org/officeDocument/2006/relationships/image" Target="../media/image99.png"/><Relationship Id="rId4" Type="http://schemas.openxmlformats.org/officeDocument/2006/relationships/image" Target="../media/image15.png"/><Relationship Id="rId9" Type="http://schemas.openxmlformats.org/officeDocument/2006/relationships/image" Target="../media/image114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17" Type="http://schemas.openxmlformats.org/officeDocument/2006/relationships/image" Target="../media/image99.png"/><Relationship Id="rId2" Type="http://schemas.openxmlformats.org/officeDocument/2006/relationships/video" Target="../media/media1.mp4"/><Relationship Id="rId16" Type="http://schemas.openxmlformats.org/officeDocument/2006/relationships/image" Target="../media/image98.png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11" Type="http://schemas.openxmlformats.org/officeDocument/2006/relationships/image" Target="../media/image122.png"/><Relationship Id="rId5" Type="http://schemas.openxmlformats.org/officeDocument/2006/relationships/image" Target="../media/image11.png"/><Relationship Id="rId15" Type="http://schemas.openxmlformats.org/officeDocument/2006/relationships/image" Target="../media/image97.png"/><Relationship Id="rId10" Type="http://schemas.openxmlformats.org/officeDocument/2006/relationships/image" Target="../media/image12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20.png"/><Relationship Id="rId1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9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9.png"/><Relationship Id="rId12" Type="http://schemas.openxmlformats.org/officeDocument/2006/relationships/image" Target="../media/image10.png"/><Relationship Id="rId2" Type="http://schemas.openxmlformats.org/officeDocument/2006/relationships/video" Target="../media/media2.mp4"/><Relationship Id="rId16" Type="http://schemas.openxmlformats.org/officeDocument/2006/relationships/image" Target="../media/image99.png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11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98.png"/><Relationship Id="rId10" Type="http://schemas.openxmlformats.org/officeDocument/2006/relationships/image" Target="../media/image124.png"/><Relationship Id="rId4" Type="http://schemas.openxmlformats.org/officeDocument/2006/relationships/image" Target="../media/image11.png"/><Relationship Id="rId9" Type="http://schemas.openxmlformats.org/officeDocument/2006/relationships/image" Target="../media/image123.png"/><Relationship Id="rId1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9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9.png"/><Relationship Id="rId12" Type="http://schemas.openxmlformats.org/officeDocument/2006/relationships/image" Target="../media/image10.png"/><Relationship Id="rId2" Type="http://schemas.openxmlformats.org/officeDocument/2006/relationships/video" Target="../media/media3.mp4"/><Relationship Id="rId16" Type="http://schemas.openxmlformats.org/officeDocument/2006/relationships/image" Target="../media/image99.png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11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98.png"/><Relationship Id="rId10" Type="http://schemas.openxmlformats.org/officeDocument/2006/relationships/image" Target="../media/image125.png"/><Relationship Id="rId4" Type="http://schemas.openxmlformats.org/officeDocument/2006/relationships/image" Target="../media/image11.png"/><Relationship Id="rId9" Type="http://schemas.openxmlformats.org/officeDocument/2006/relationships/image" Target="../media/image121.png"/><Relationship Id="rId1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9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9.png"/><Relationship Id="rId12" Type="http://schemas.openxmlformats.org/officeDocument/2006/relationships/image" Target="../media/image10.png"/><Relationship Id="rId2" Type="http://schemas.openxmlformats.org/officeDocument/2006/relationships/video" Target="../media/media4.mp4"/><Relationship Id="rId16" Type="http://schemas.openxmlformats.org/officeDocument/2006/relationships/image" Target="../media/image99.png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11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98.png"/><Relationship Id="rId10" Type="http://schemas.openxmlformats.org/officeDocument/2006/relationships/image" Target="../media/image127.png"/><Relationship Id="rId4" Type="http://schemas.openxmlformats.org/officeDocument/2006/relationships/image" Target="../media/image11.png"/><Relationship Id="rId9" Type="http://schemas.openxmlformats.org/officeDocument/2006/relationships/image" Target="../media/image126.png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9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9.png"/><Relationship Id="rId12" Type="http://schemas.openxmlformats.org/officeDocument/2006/relationships/image" Target="../media/image10.png"/><Relationship Id="rId2" Type="http://schemas.openxmlformats.org/officeDocument/2006/relationships/video" Target="../media/media5.mp4"/><Relationship Id="rId16" Type="http://schemas.openxmlformats.org/officeDocument/2006/relationships/image" Target="../media/image99.png"/><Relationship Id="rId1" Type="http://schemas.microsoft.com/office/2007/relationships/media" Target="../media/media5.mp4"/><Relationship Id="rId6" Type="http://schemas.openxmlformats.org/officeDocument/2006/relationships/image" Target="../media/image12.png"/><Relationship Id="rId11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98.png"/><Relationship Id="rId10" Type="http://schemas.openxmlformats.org/officeDocument/2006/relationships/image" Target="../media/image129.png"/><Relationship Id="rId4" Type="http://schemas.openxmlformats.org/officeDocument/2006/relationships/image" Target="../media/image11.png"/><Relationship Id="rId9" Type="http://schemas.openxmlformats.org/officeDocument/2006/relationships/image" Target="../media/image128.png"/><Relationship Id="rId1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12" Type="http://schemas.openxmlformats.org/officeDocument/2006/relationships/image" Target="../media/image32.png"/><Relationship Id="rId17" Type="http://schemas.openxmlformats.org/officeDocument/2006/relationships/image" Target="../media/image99.png"/><Relationship Id="rId2" Type="http://schemas.openxmlformats.org/officeDocument/2006/relationships/video" Target="../media/media6.mp4"/><Relationship Id="rId16" Type="http://schemas.openxmlformats.org/officeDocument/2006/relationships/image" Target="../media/image98.png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11" Type="http://schemas.openxmlformats.org/officeDocument/2006/relationships/image" Target="../media/image131.png"/><Relationship Id="rId5" Type="http://schemas.openxmlformats.org/officeDocument/2006/relationships/image" Target="../media/image13.png"/><Relationship Id="rId15" Type="http://schemas.openxmlformats.org/officeDocument/2006/relationships/image" Target="../media/image97.png"/><Relationship Id="rId10" Type="http://schemas.openxmlformats.org/officeDocument/2006/relationships/image" Target="../media/image130.png"/><Relationship Id="rId4" Type="http://schemas.openxmlformats.org/officeDocument/2006/relationships/image" Target="../media/image11.png"/><Relationship Id="rId9" Type="http://schemas.openxmlformats.org/officeDocument/2006/relationships/image" Target="../media/image120.png"/><Relationship Id="rId1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9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9.png"/><Relationship Id="rId12" Type="http://schemas.openxmlformats.org/officeDocument/2006/relationships/image" Target="../media/image96.png"/><Relationship Id="rId2" Type="http://schemas.openxmlformats.org/officeDocument/2006/relationships/video" Target="../media/media7.mp4"/><Relationship Id="rId16" Type="http://schemas.openxmlformats.org/officeDocument/2006/relationships/image" Target="../media/image133.png"/><Relationship Id="rId1" Type="http://schemas.microsoft.com/office/2007/relationships/media" Target="../media/media7.mp4"/><Relationship Id="rId6" Type="http://schemas.openxmlformats.org/officeDocument/2006/relationships/image" Target="../media/image12.pn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5" Type="http://schemas.openxmlformats.org/officeDocument/2006/relationships/image" Target="../media/image99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132.png"/><Relationship Id="rId1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10.png"/><Relationship Id="rId17" Type="http://schemas.openxmlformats.org/officeDocument/2006/relationships/image" Target="../media/image135.png"/><Relationship Id="rId2" Type="http://schemas.openxmlformats.org/officeDocument/2006/relationships/video" Target="../media/media8.mp4"/><Relationship Id="rId16" Type="http://schemas.openxmlformats.org/officeDocument/2006/relationships/image" Target="../media/image99.png"/><Relationship Id="rId1" Type="http://schemas.microsoft.com/office/2007/relationships/media" Target="../media/media8.mp4"/><Relationship Id="rId6" Type="http://schemas.openxmlformats.org/officeDocument/2006/relationships/image" Target="../media/image13.png"/><Relationship Id="rId11" Type="http://schemas.openxmlformats.org/officeDocument/2006/relationships/image" Target="../media/image134.png"/><Relationship Id="rId5" Type="http://schemas.openxmlformats.org/officeDocument/2006/relationships/image" Target="../media/image11.png"/><Relationship Id="rId15" Type="http://schemas.openxmlformats.org/officeDocument/2006/relationships/image" Target="../media/image98.png"/><Relationship Id="rId10" Type="http://schemas.openxmlformats.org/officeDocument/2006/relationships/image" Target="../media/image120.png"/><Relationship Id="rId4" Type="http://schemas.openxmlformats.org/officeDocument/2006/relationships/image" Target="../media/image32.png"/><Relationship Id="rId9" Type="http://schemas.openxmlformats.org/officeDocument/2006/relationships/image" Target="../media/image119.png"/><Relationship Id="rId1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ideo" Target="../media/media12.mp4"/><Relationship Id="rId13" Type="http://schemas.openxmlformats.org/officeDocument/2006/relationships/image" Target="../media/image13.png"/><Relationship Id="rId18" Type="http://schemas.openxmlformats.org/officeDocument/2006/relationships/image" Target="../media/image32.png"/><Relationship Id="rId26" Type="http://schemas.openxmlformats.org/officeDocument/2006/relationships/image" Target="../media/image98.png"/><Relationship Id="rId3" Type="http://schemas.microsoft.com/office/2007/relationships/media" Target="../media/media10.mp4"/><Relationship Id="rId21" Type="http://schemas.openxmlformats.org/officeDocument/2006/relationships/image" Target="../media/image139.png"/><Relationship Id="rId7" Type="http://schemas.microsoft.com/office/2007/relationships/media" Target="../media/media12.mp4"/><Relationship Id="rId12" Type="http://schemas.openxmlformats.org/officeDocument/2006/relationships/image" Target="../media/image11.png"/><Relationship Id="rId17" Type="http://schemas.openxmlformats.org/officeDocument/2006/relationships/image" Target="../media/image136.png"/><Relationship Id="rId25" Type="http://schemas.openxmlformats.org/officeDocument/2006/relationships/image" Target="../media/image97.png"/><Relationship Id="rId2" Type="http://schemas.openxmlformats.org/officeDocument/2006/relationships/video" Target="../media/media9.mp4"/><Relationship Id="rId16" Type="http://schemas.openxmlformats.org/officeDocument/2006/relationships/image" Target="../media/image12.png"/><Relationship Id="rId20" Type="http://schemas.openxmlformats.org/officeDocument/2006/relationships/image" Target="../media/image138.png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slideLayout" Target="../slideLayouts/slideLayout7.xml"/><Relationship Id="rId24" Type="http://schemas.openxmlformats.org/officeDocument/2006/relationships/image" Target="../media/image96.png"/><Relationship Id="rId5" Type="http://schemas.microsoft.com/office/2007/relationships/media" Target="../media/media11.mp4"/><Relationship Id="rId15" Type="http://schemas.openxmlformats.org/officeDocument/2006/relationships/image" Target="../media/image16.png"/><Relationship Id="rId23" Type="http://schemas.openxmlformats.org/officeDocument/2006/relationships/image" Target="../media/image10.png"/><Relationship Id="rId28" Type="http://schemas.openxmlformats.org/officeDocument/2006/relationships/image" Target="../media/image141.png"/><Relationship Id="rId10" Type="http://schemas.openxmlformats.org/officeDocument/2006/relationships/video" Target="../media/media13.mp4"/><Relationship Id="rId19" Type="http://schemas.openxmlformats.org/officeDocument/2006/relationships/image" Target="../media/image137.png"/><Relationship Id="rId4" Type="http://schemas.openxmlformats.org/officeDocument/2006/relationships/video" Target="../media/media10.mp4"/><Relationship Id="rId9" Type="http://schemas.microsoft.com/office/2007/relationships/media" Target="../media/media13.mp4"/><Relationship Id="rId14" Type="http://schemas.openxmlformats.org/officeDocument/2006/relationships/image" Target="../media/image15.png"/><Relationship Id="rId22" Type="http://schemas.openxmlformats.org/officeDocument/2006/relationships/image" Target="../media/image140.png"/><Relationship Id="rId27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12" Type="http://schemas.openxmlformats.org/officeDocument/2006/relationships/image" Target="../media/image96.png"/><Relationship Id="rId2" Type="http://schemas.openxmlformats.org/officeDocument/2006/relationships/video" Target="../media/media14.mp4"/><Relationship Id="rId16" Type="http://schemas.openxmlformats.org/officeDocument/2006/relationships/image" Target="../media/image142.png"/><Relationship Id="rId1" Type="http://schemas.microsoft.com/office/2007/relationships/media" Target="../media/media14.mp4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5" Type="http://schemas.openxmlformats.org/officeDocument/2006/relationships/image" Target="../media/image99.png"/><Relationship Id="rId10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136.png"/><Relationship Id="rId1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8.png"/><Relationship Id="rId18" Type="http://schemas.openxmlformats.org/officeDocument/2006/relationships/image" Target="../media/image98.png"/><Relationship Id="rId3" Type="http://schemas.openxmlformats.org/officeDocument/2006/relationships/image" Target="../media/image13.pn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17" Type="http://schemas.openxmlformats.org/officeDocument/2006/relationships/image" Target="../media/image97.png"/><Relationship Id="rId2" Type="http://schemas.openxmlformats.org/officeDocument/2006/relationships/image" Target="../media/image11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46.png"/><Relationship Id="rId5" Type="http://schemas.openxmlformats.org/officeDocument/2006/relationships/image" Target="../media/image16.png"/><Relationship Id="rId15" Type="http://schemas.openxmlformats.org/officeDocument/2006/relationships/image" Target="../media/image10.png"/><Relationship Id="rId10" Type="http://schemas.openxmlformats.org/officeDocument/2006/relationships/image" Target="../media/image136.png"/><Relationship Id="rId19" Type="http://schemas.openxmlformats.org/officeDocument/2006/relationships/image" Target="../media/image99.png"/><Relationship Id="rId4" Type="http://schemas.openxmlformats.org/officeDocument/2006/relationships/image" Target="../media/image15.png"/><Relationship Id="rId9" Type="http://schemas.openxmlformats.org/officeDocument/2006/relationships/image" Target="../media/image145.png"/><Relationship Id="rId1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2.png"/><Relationship Id="rId18" Type="http://schemas.openxmlformats.org/officeDocument/2006/relationships/image" Target="../media/image98.png"/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12" Type="http://schemas.openxmlformats.org/officeDocument/2006/relationships/image" Target="../media/image151.png"/><Relationship Id="rId17" Type="http://schemas.openxmlformats.org/officeDocument/2006/relationships/image" Target="../media/image97.png"/><Relationship Id="rId2" Type="http://schemas.openxmlformats.org/officeDocument/2006/relationships/image" Target="../media/image11.png"/><Relationship Id="rId16" Type="http://schemas.openxmlformats.org/officeDocument/2006/relationships/image" Target="../media/image96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50.png"/><Relationship Id="rId5" Type="http://schemas.openxmlformats.org/officeDocument/2006/relationships/image" Target="../media/image15.png"/><Relationship Id="rId15" Type="http://schemas.openxmlformats.org/officeDocument/2006/relationships/image" Target="../media/image154.png"/><Relationship Id="rId10" Type="http://schemas.openxmlformats.org/officeDocument/2006/relationships/image" Target="../media/image144.png"/><Relationship Id="rId19" Type="http://schemas.openxmlformats.org/officeDocument/2006/relationships/image" Target="../media/image99.png"/><Relationship Id="rId4" Type="http://schemas.openxmlformats.org/officeDocument/2006/relationships/image" Target="../media/image10.png"/><Relationship Id="rId9" Type="http://schemas.openxmlformats.org/officeDocument/2006/relationships/image" Target="../media/image136.png"/><Relationship Id="rId14" Type="http://schemas.openxmlformats.org/officeDocument/2006/relationships/image" Target="../media/image1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9.png"/><Relationship Id="rId3" Type="http://schemas.openxmlformats.org/officeDocument/2006/relationships/image" Target="../media/image13.png"/><Relationship Id="rId7" Type="http://schemas.openxmlformats.org/officeDocument/2006/relationships/image" Target="../media/image136.png"/><Relationship Id="rId12" Type="http://schemas.openxmlformats.org/officeDocument/2006/relationships/image" Target="../media/image9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7.png"/><Relationship Id="rId5" Type="http://schemas.openxmlformats.org/officeDocument/2006/relationships/image" Target="../media/image16.png"/><Relationship Id="rId10" Type="http://schemas.openxmlformats.org/officeDocument/2006/relationships/image" Target="../media/image96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5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37.png"/><Relationship Id="rId26" Type="http://schemas.openxmlformats.org/officeDocument/2006/relationships/image" Target="../media/image15.png"/><Relationship Id="rId3" Type="http://schemas.openxmlformats.org/officeDocument/2006/relationships/image" Target="../media/image11.png"/><Relationship Id="rId21" Type="http://schemas.openxmlformats.org/officeDocument/2006/relationships/image" Target="../media/image4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36.png"/><Relationship Id="rId25" Type="http://schemas.openxmlformats.org/officeDocument/2006/relationships/image" Target="../media/image10.png"/><Relationship Id="rId2" Type="http://schemas.openxmlformats.org/officeDocument/2006/relationships/image" Target="../media/image33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42.png"/><Relationship Id="rId10" Type="http://schemas.openxmlformats.org/officeDocument/2006/relationships/image" Target="../media/image34.png"/><Relationship Id="rId19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41.png"/><Relationship Id="rId27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45.png"/><Relationship Id="rId26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4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51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50.png"/><Relationship Id="rId28" Type="http://schemas.openxmlformats.org/officeDocument/2006/relationships/image" Target="../media/image15.png"/><Relationship Id="rId10" Type="http://schemas.openxmlformats.org/officeDocument/2006/relationships/image" Target="../media/image34.png"/><Relationship Id="rId19" Type="http://schemas.openxmlformats.org/officeDocument/2006/relationships/image" Target="../media/image46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49.png"/><Relationship Id="rId27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41.png"/><Relationship Id="rId26" Type="http://schemas.openxmlformats.org/officeDocument/2006/relationships/image" Target="../media/image63.png"/><Relationship Id="rId3" Type="http://schemas.openxmlformats.org/officeDocument/2006/relationships/image" Target="../media/image11.png"/><Relationship Id="rId21" Type="http://schemas.openxmlformats.org/officeDocument/2006/relationships/image" Target="../media/image5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40.png"/><Relationship Id="rId25" Type="http://schemas.openxmlformats.org/officeDocument/2006/relationships/image" Target="../media/image62.png"/><Relationship Id="rId2" Type="http://schemas.openxmlformats.org/officeDocument/2006/relationships/image" Target="../media/image53.png"/><Relationship Id="rId16" Type="http://schemas.openxmlformats.org/officeDocument/2006/relationships/image" Target="../media/image55.png"/><Relationship Id="rId20" Type="http://schemas.openxmlformats.org/officeDocument/2006/relationships/image" Target="../media/image57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22.png"/><Relationship Id="rId24" Type="http://schemas.openxmlformats.org/officeDocument/2006/relationships/image" Target="../media/image61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60.png"/><Relationship Id="rId28" Type="http://schemas.openxmlformats.org/officeDocument/2006/relationships/image" Target="../media/image10.png"/><Relationship Id="rId10" Type="http://schemas.openxmlformats.org/officeDocument/2006/relationships/image" Target="../media/image34.png"/><Relationship Id="rId19" Type="http://schemas.openxmlformats.org/officeDocument/2006/relationships/image" Target="../media/image56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59.png"/><Relationship Id="rId27" Type="http://schemas.openxmlformats.org/officeDocument/2006/relationships/image" Target="../media/image32.png"/><Relationship Id="rId3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40.png"/><Relationship Id="rId26" Type="http://schemas.openxmlformats.org/officeDocument/2006/relationships/image" Target="../media/image71.png"/><Relationship Id="rId3" Type="http://schemas.openxmlformats.org/officeDocument/2006/relationships/image" Target="../media/image11.png"/><Relationship Id="rId21" Type="http://schemas.openxmlformats.org/officeDocument/2006/relationships/image" Target="../media/image66.png"/><Relationship Id="rId34" Type="http://schemas.openxmlformats.org/officeDocument/2006/relationships/image" Target="../media/image1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55.png"/><Relationship Id="rId25" Type="http://schemas.openxmlformats.org/officeDocument/2006/relationships/image" Target="../media/image70.png"/><Relationship Id="rId33" Type="http://schemas.openxmlformats.org/officeDocument/2006/relationships/image" Target="../media/image32.png"/><Relationship Id="rId2" Type="http://schemas.openxmlformats.org/officeDocument/2006/relationships/image" Target="../media/image53.png"/><Relationship Id="rId16" Type="http://schemas.openxmlformats.org/officeDocument/2006/relationships/image" Target="../media/image64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22.png"/><Relationship Id="rId24" Type="http://schemas.openxmlformats.org/officeDocument/2006/relationships/image" Target="../media/image69.png"/><Relationship Id="rId32" Type="http://schemas.openxmlformats.org/officeDocument/2006/relationships/image" Target="../media/image77.png"/><Relationship Id="rId5" Type="http://schemas.openxmlformats.org/officeDocument/2006/relationships/image" Target="../media/image13.png"/><Relationship Id="rId15" Type="http://schemas.openxmlformats.org/officeDocument/2006/relationships/image" Target="../media/image26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36" Type="http://schemas.openxmlformats.org/officeDocument/2006/relationships/image" Target="../media/image16.png"/><Relationship Id="rId10" Type="http://schemas.openxmlformats.org/officeDocument/2006/relationships/image" Target="../media/image34.png"/><Relationship Id="rId19" Type="http://schemas.openxmlformats.org/officeDocument/2006/relationships/image" Target="../media/image41.png"/><Relationship Id="rId31" Type="http://schemas.openxmlformats.org/officeDocument/2006/relationships/image" Target="../media/image76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10.png"/><Relationship Id="rId3" Type="http://schemas.openxmlformats.org/officeDocument/2006/relationships/image" Target="../media/image13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32.png"/><Relationship Id="rId2" Type="http://schemas.openxmlformats.org/officeDocument/2006/relationships/image" Target="../media/image11.pn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5" Type="http://schemas.openxmlformats.org/officeDocument/2006/relationships/image" Target="../media/image1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7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1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6.png"/><Relationship Id="rId30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9.png"/><Relationship Id="rId3" Type="http://schemas.openxmlformats.org/officeDocument/2006/relationships/image" Target="../media/image13.png"/><Relationship Id="rId7" Type="http://schemas.openxmlformats.org/officeDocument/2006/relationships/image" Target="../media/image100.png"/><Relationship Id="rId12" Type="http://schemas.openxmlformats.org/officeDocument/2006/relationships/image" Target="../media/image9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7.png"/><Relationship Id="rId5" Type="http://schemas.openxmlformats.org/officeDocument/2006/relationships/image" Target="../media/image16.png"/><Relationship Id="rId10" Type="http://schemas.openxmlformats.org/officeDocument/2006/relationships/image" Target="../media/image96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9.png"/><Relationship Id="rId3" Type="http://schemas.openxmlformats.org/officeDocument/2006/relationships/image" Target="../media/image13.png"/><Relationship Id="rId7" Type="http://schemas.openxmlformats.org/officeDocument/2006/relationships/image" Target="../media/image101.png"/><Relationship Id="rId12" Type="http://schemas.openxmlformats.org/officeDocument/2006/relationships/image" Target="../media/image9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7.png"/><Relationship Id="rId5" Type="http://schemas.openxmlformats.org/officeDocument/2006/relationships/image" Target="../media/image16.png"/><Relationship Id="rId10" Type="http://schemas.openxmlformats.org/officeDocument/2006/relationships/image" Target="../media/image96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9118600"/>
            <a:ext cx="18618200" cy="137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302000"/>
            <a:ext cx="10058400" cy="168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5207000"/>
            <a:ext cx="10071100" cy="168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8500" y="5803900"/>
            <a:ext cx="279400" cy="482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0" y="5803900"/>
            <a:ext cx="279400" cy="48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0" y="1879600"/>
            <a:ext cx="1587500" cy="1587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5900" y="8115300"/>
            <a:ext cx="1587500" cy="158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4400" y="952500"/>
            <a:ext cx="1587500" cy="158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14400" y="8115300"/>
            <a:ext cx="1587500" cy="1587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3400" y="3086100"/>
            <a:ext cx="635000" cy="635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039100" y="2133600"/>
            <a:ext cx="2222500" cy="850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7940"/>
              </a:lnSpc>
            </a:pPr>
            <a:r>
              <a:rPr lang="en-US" sz="2600" b="0" i="0" u="none" strike="noStrike" spc="100">
                <a:solidFill>
                  <a:srgbClr val="595959"/>
                </a:solidFill>
                <a:latin typeface="Gong Gothic Medium"/>
              </a:rPr>
              <a:t>Team. </a:t>
            </a:r>
            <a:r>
              <a:rPr lang="ko-KR" sz="2600" b="0" i="0" u="none" strike="noStrike" spc="100">
                <a:solidFill>
                  <a:srgbClr val="595959"/>
                </a:solidFill>
                <a:ea typeface="Gong Gothic Medium"/>
              </a:rPr>
              <a:t>도파밍</a:t>
            </a:r>
          </a:p>
          <a:p>
            <a:pPr lvl="0" algn="ctr">
              <a:lnSpc>
                <a:spcPct val="97940"/>
              </a:lnSpc>
            </a:pPr>
            <a:r>
              <a:rPr lang="en-US" sz="2600" b="0" i="0" u="none" strike="noStrike" spc="100">
                <a:solidFill>
                  <a:srgbClr val="595959"/>
                </a:solidFill>
                <a:latin typeface="Gong Gothic Medium"/>
              </a:rPr>
              <a:t>4-YK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64200" y="5410200"/>
            <a:ext cx="69596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800" b="0" i="0" u="none" strike="noStrike">
                <a:solidFill>
                  <a:srgbClr val="595959"/>
                </a:solidFill>
                <a:ea typeface="Gong Gothic Medium"/>
              </a:rPr>
              <a:t>최종발표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10100" y="3505200"/>
            <a:ext cx="90805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7800" b="0" i="0" u="none" strike="noStrike">
                <a:solidFill>
                  <a:srgbClr val="595959"/>
                </a:solidFill>
                <a:latin typeface="Gong Gothic Medium"/>
              </a:rPr>
              <a:t>POPHUB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13300" y="9499600"/>
            <a:ext cx="8674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2100" b="0" i="0" u="none" strike="noStrike" spc="100">
                <a:solidFill>
                  <a:srgbClr val="595959"/>
                </a:solidFill>
                <a:latin typeface="Gong Gothic Medium"/>
              </a:rPr>
              <a:t>2024.06.17.(</a:t>
            </a:r>
            <a:r>
              <a:rPr lang="ko-KR" sz="2100" b="0" i="0" u="none" strike="noStrike" spc="100">
                <a:solidFill>
                  <a:srgbClr val="595959"/>
                </a:solidFill>
                <a:ea typeface="Gong Gothic Medium"/>
              </a:rPr>
              <a:t>월</a:t>
            </a:r>
            <a:r>
              <a:rPr lang="en-US" sz="2100" b="0" i="0" u="none" strike="noStrike" spc="100">
                <a:solidFill>
                  <a:srgbClr val="595959"/>
                </a:solidFill>
                <a:latin typeface="Gong Gothic Medium"/>
              </a:rPr>
              <a:t>)  |  3</a:t>
            </a:r>
            <a:r>
              <a:rPr lang="ko-KR" sz="2100" b="0" i="0" u="none" strike="noStrike" spc="100">
                <a:solidFill>
                  <a:srgbClr val="595959"/>
                </a:solidFill>
                <a:ea typeface="Gong Gothic Medium"/>
              </a:rPr>
              <a:t>호관</a:t>
            </a:r>
            <a:r>
              <a:rPr lang="en-US" sz="2100" b="0" i="0" u="none" strike="noStrike" spc="100">
                <a:solidFill>
                  <a:srgbClr val="595959"/>
                </a:solidFill>
                <a:latin typeface="Gong Gothic Medium"/>
              </a:rPr>
              <a:t> 211</a:t>
            </a:r>
            <a:r>
              <a:rPr lang="ko-KR" sz="2100" b="0" i="0" u="none" strike="noStrike" spc="100">
                <a:solidFill>
                  <a:srgbClr val="595959"/>
                </a:solidFill>
                <a:ea typeface="Gong Gothic Medium"/>
              </a:rPr>
              <a:t>호</a:t>
            </a:r>
            <a:r>
              <a:rPr lang="en-US" sz="2100" b="0" i="0" u="none" strike="noStrike" spc="100">
                <a:solidFill>
                  <a:srgbClr val="595959"/>
                </a:solidFill>
                <a:latin typeface="Gong Gothic Medium"/>
              </a:rPr>
              <a:t>  |  PPT </a:t>
            </a:r>
            <a:r>
              <a:rPr lang="ko-KR" sz="2100" b="0" i="0" u="none" strike="noStrike" spc="100">
                <a:solidFill>
                  <a:srgbClr val="595959"/>
                </a:solidFill>
                <a:ea typeface="Gong Gothic Medium"/>
              </a:rPr>
              <a:t>발표자</a:t>
            </a:r>
            <a:r>
              <a:rPr lang="en-US" sz="2100" b="0" i="0" u="none" strike="noStrike" spc="100">
                <a:solidFill>
                  <a:srgbClr val="595959"/>
                </a:solidFill>
                <a:latin typeface="Gong Gothic Medium"/>
              </a:rPr>
              <a:t> : </a:t>
            </a:r>
            <a:r>
              <a:rPr lang="ko-KR" sz="2100" b="0" i="0" u="none" strike="noStrike" spc="100">
                <a:solidFill>
                  <a:srgbClr val="595959"/>
                </a:solidFill>
                <a:ea typeface="Gong Gothic Medium"/>
              </a:rPr>
              <a:t>연정흠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431800"/>
            <a:ext cx="12700" cy="7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635000"/>
            <a:ext cx="12700" cy="7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723900" y="533400"/>
            <a:ext cx="127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6200000">
            <a:off x="508000" y="533400"/>
            <a:ext cx="12700" cy="7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900000">
            <a:off x="647700" y="635000"/>
            <a:ext cx="127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960000">
            <a:off x="596900" y="431800"/>
            <a:ext cx="127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000000">
            <a:off x="571500" y="444500"/>
            <a:ext cx="12700" cy="76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000000">
            <a:off x="673100" y="622300"/>
            <a:ext cx="12700" cy="76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100000">
            <a:off x="685800" y="609600"/>
            <a:ext cx="127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100000">
            <a:off x="546100" y="457200"/>
            <a:ext cx="12700" cy="76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300000">
            <a:off x="520700" y="508000"/>
            <a:ext cx="12700" cy="7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6300000">
            <a:off x="711200" y="558800"/>
            <a:ext cx="127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200000">
            <a:off x="533400" y="482600"/>
            <a:ext cx="12700" cy="76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200000">
            <a:off x="711200" y="584200"/>
            <a:ext cx="12700" cy="76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500000">
            <a:off x="723900" y="508000"/>
            <a:ext cx="127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660000">
            <a:off x="711200" y="482600"/>
            <a:ext cx="12700" cy="76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660000">
            <a:off x="520700" y="584200"/>
            <a:ext cx="12700" cy="76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500000">
            <a:off x="520700" y="558800"/>
            <a:ext cx="12700" cy="76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60000">
            <a:off x="685800" y="457200"/>
            <a:ext cx="12700" cy="76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60000">
            <a:off x="546100" y="609600"/>
            <a:ext cx="12700" cy="76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40000">
            <a:off x="647700" y="431800"/>
            <a:ext cx="12700" cy="76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840000">
            <a:off x="584200" y="635000"/>
            <a:ext cx="12700" cy="76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00000">
            <a:off x="558800" y="622300"/>
            <a:ext cx="12700" cy="762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00000">
            <a:off x="673100" y="444500"/>
            <a:ext cx="127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97100" y="330200"/>
            <a:ext cx="12217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 spc="-200">
                <a:solidFill>
                  <a:srgbClr val="2D313A"/>
                </a:solidFill>
                <a:ea typeface="Gong Gothic Medium"/>
              </a:rPr>
              <a:t>주요</a:t>
            </a:r>
            <a:r>
              <a:rPr lang="en-US" sz="36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600" b="0" i="0" u="none" strike="noStrike" spc="-200">
                <a:solidFill>
                  <a:srgbClr val="2D313A"/>
                </a:solidFill>
                <a:ea typeface="Gong Gothic Medium"/>
              </a:rPr>
              <a:t>기능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00" y="3797300"/>
            <a:ext cx="850900" cy="419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7073900" y="4521200"/>
            <a:ext cx="474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굿즈</a:t>
            </a:r>
            <a:r>
              <a:rPr lang="en-US" sz="24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구매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2000" y="1511300"/>
            <a:ext cx="5118100" cy="2857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3900" y="1447800"/>
            <a:ext cx="5194300" cy="2908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689600" y="8153400"/>
            <a:ext cx="8382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Medium"/>
              </a:rPr>
              <a:t>12:12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27"/>
          <p:cNvSpPr txBox="1"/>
          <p:nvPr/>
        </p:nvSpPr>
        <p:spPr>
          <a:xfrm>
            <a:off x="1485900" y="4483100"/>
            <a:ext cx="474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팝업스토어</a:t>
            </a:r>
            <a:r>
              <a:rPr lang="en-US" sz="24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예약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473200"/>
            <a:ext cx="5118100" cy="2857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5900" y="1447800"/>
            <a:ext cx="5194300" cy="29210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1485900" y="8864600"/>
            <a:ext cx="474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펀딩</a:t>
            </a:r>
            <a:r>
              <a:rPr lang="en-US" sz="24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시스템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6700" y="5854700"/>
            <a:ext cx="5118100" cy="2857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600" y="5829300"/>
            <a:ext cx="5194300" cy="29083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7300" y="1447800"/>
            <a:ext cx="5194300" cy="29083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2661900" y="4559300"/>
            <a:ext cx="474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추천</a:t>
            </a:r>
            <a:r>
              <a:rPr lang="en-US" sz="24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시스템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25400" y="1485900"/>
            <a:ext cx="5118100" cy="2857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9" name="TextBox 39"/>
          <p:cNvSpPr txBox="1"/>
          <p:nvPr/>
        </p:nvSpPr>
        <p:spPr>
          <a:xfrm>
            <a:off x="7073900" y="8902700"/>
            <a:ext cx="2133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포인트</a:t>
            </a:r>
            <a:r>
              <a:rPr lang="en-US" sz="24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및</a:t>
            </a:r>
            <a:r>
              <a:rPr lang="en-US" sz="24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업적</a:t>
            </a:r>
            <a:r>
              <a:rPr lang="en-US" sz="2400" b="0" i="0" u="none" strike="noStrike">
                <a:solidFill>
                  <a:srgbClr val="2D313A"/>
                </a:solidFill>
                <a:latin typeface="Gong Gothic Medium"/>
              </a:rPr>
              <a:t>  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7400" y="5880100"/>
            <a:ext cx="5118100" cy="2857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0" y="5829300"/>
            <a:ext cx="5194300" cy="29083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43"/>
          <p:cNvSpPr txBox="1"/>
          <p:nvPr/>
        </p:nvSpPr>
        <p:spPr>
          <a:xfrm>
            <a:off x="12687300" y="8940800"/>
            <a:ext cx="474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다국어</a:t>
            </a:r>
            <a:r>
              <a:rPr lang="en-US" sz="24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400" b="0" i="0" u="none" strike="noStrike">
                <a:solidFill>
                  <a:srgbClr val="2D313A"/>
                </a:solidFill>
                <a:ea typeface="Gong Gothic Medium"/>
              </a:rPr>
              <a:t>지원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25400" y="5880100"/>
            <a:ext cx="5118100" cy="2857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87300" y="5829300"/>
            <a:ext cx="5194300" cy="2921000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60961440-3AD5-37B8-4E32-A0EB342AC71C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7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BBD242A7-F4A1-9EA1-4B89-9E3703E9E4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id="{FE7F2D64-F1D1-9069-0E10-C43FB13E01F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47" name="Picture 35">
            <a:extLst>
              <a:ext uri="{FF2B5EF4-FFF2-40B4-BE49-F238E27FC236}">
                <a16:creationId xmlns:a16="http://schemas.microsoft.com/office/drawing/2014/main" id="{540E8DAD-F7D8-1A98-DFA6-0E5A06F6459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48" name="Picture 36">
            <a:extLst>
              <a:ext uri="{FF2B5EF4-FFF2-40B4-BE49-F238E27FC236}">
                <a16:creationId xmlns:a16="http://schemas.microsoft.com/office/drawing/2014/main" id="{A753471F-3EEC-673F-AA61-7093AEC9C5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49" name="Picture 37">
            <a:extLst>
              <a:ext uri="{FF2B5EF4-FFF2-40B4-BE49-F238E27FC236}">
                <a16:creationId xmlns:a16="http://schemas.microsoft.com/office/drawing/2014/main" id="{E91A6619-D232-1B68-0653-DEDF16676E0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50" name="TextBox 38">
            <a:extLst>
              <a:ext uri="{FF2B5EF4-FFF2-40B4-BE49-F238E27FC236}">
                <a16:creationId xmlns:a16="http://schemas.microsoft.com/office/drawing/2014/main" id="{517F438E-3E42-09D4-641B-8F4588A4BAC9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51" name="TextBox 39">
            <a:extLst>
              <a:ext uri="{FF2B5EF4-FFF2-40B4-BE49-F238E27FC236}">
                <a16:creationId xmlns:a16="http://schemas.microsoft.com/office/drawing/2014/main" id="{2429C76C-677F-2423-FCB9-5469FE4A44CB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52" name="TextBox 40">
            <a:extLst>
              <a:ext uri="{FF2B5EF4-FFF2-40B4-BE49-F238E27FC236}">
                <a16:creationId xmlns:a16="http://schemas.microsoft.com/office/drawing/2014/main" id="{885F54CD-A0CA-9E72-2B5E-98ECFF8E69CC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53" name="TextBox 41">
            <a:extLst>
              <a:ext uri="{FF2B5EF4-FFF2-40B4-BE49-F238E27FC236}">
                <a16:creationId xmlns:a16="http://schemas.microsoft.com/office/drawing/2014/main" id="{2637EAD8-10B3-F3E1-BEA4-63B2568BE0BD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97100" y="330200"/>
            <a:ext cx="12217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 spc="-200">
                <a:solidFill>
                  <a:srgbClr val="2D313A"/>
                </a:solidFill>
                <a:ea typeface="Gong Gothic Medium"/>
              </a:rPr>
              <a:t>사용자</a:t>
            </a:r>
            <a:r>
              <a:rPr lang="en-US" sz="36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600" b="0" i="0" u="none" strike="noStrike" spc="-200">
                <a:solidFill>
                  <a:srgbClr val="2D313A"/>
                </a:solidFill>
                <a:ea typeface="Gong Gothic Medium"/>
              </a:rPr>
              <a:t>별</a:t>
            </a:r>
            <a:r>
              <a:rPr lang="en-US" sz="36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600" b="0" i="0" u="none" strike="noStrike" spc="-200">
                <a:solidFill>
                  <a:srgbClr val="2D313A"/>
                </a:solidFill>
                <a:ea typeface="Gong Gothic Medium"/>
              </a:rPr>
              <a:t>기능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00" y="5613400"/>
            <a:ext cx="850900" cy="850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100" y="5651500"/>
            <a:ext cx="482600" cy="482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1400" y="6083300"/>
            <a:ext cx="850900" cy="850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343400" y="6489700"/>
            <a:ext cx="43180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카테고리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검색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지도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, 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추천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시스템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찜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, 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리뷰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사전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예약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, 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굿즈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구매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카카오페이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결제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기능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21500" y="6807200"/>
            <a:ext cx="4318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/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문의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, 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알림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기능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06100" y="6972300"/>
            <a:ext cx="1803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팝업스토어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등록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굿즈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판매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800" y="4279900"/>
            <a:ext cx="5829300" cy="5829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9100" y="4229100"/>
            <a:ext cx="5880100" cy="5880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5700" y="482600"/>
            <a:ext cx="5829300" cy="5829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2200" y="1447800"/>
            <a:ext cx="863600" cy="8636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213600" y="2311400"/>
            <a:ext cx="38608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회원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관리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승인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거절</a:t>
            </a:r>
          </a:p>
          <a:p>
            <a:pPr lvl="0" algn="ctr">
              <a:lnSpc>
                <a:spcPct val="1161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문의</a:t>
            </a:r>
            <a:r>
              <a:rPr lang="en-US" sz="20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답변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D110BFB-2D6D-52CD-986C-B7103312371D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1026FD59-96FB-00F3-F365-AACE51EE77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19" name="Picture 34">
            <a:extLst>
              <a:ext uri="{FF2B5EF4-FFF2-40B4-BE49-F238E27FC236}">
                <a16:creationId xmlns:a16="http://schemas.microsoft.com/office/drawing/2014/main" id="{04F4F547-EE46-AD33-81D0-B76639FC3D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66E7B341-583C-A02D-5DB7-A7EB9566D6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9966C031-C334-DC49-BF4A-D958B9CEA4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80B2BB9D-45D7-BA55-E816-05EF66211F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8" name="TextBox 38">
            <a:extLst>
              <a:ext uri="{FF2B5EF4-FFF2-40B4-BE49-F238E27FC236}">
                <a16:creationId xmlns:a16="http://schemas.microsoft.com/office/drawing/2014/main" id="{420564B2-DB89-783C-2911-D555D7CB9D89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19A72E5E-E17F-C26C-4405-B707A60D530A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E10F5959-0C37-4AC4-77A1-988840EF4AD5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64AA6A47-16E6-BD2F-F458-DEEEC105E111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1" name="Picture 11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127500" y="660400"/>
            <a:ext cx="10033200" cy="8992800"/>
          </a:xfrm>
          <a:prstGeom prst="rect">
            <a:avLst/>
          </a:prstGeom>
          <a:effectLst>
            <a:outerShdw blurRad="2316857" dir="2700000">
              <a:srgbClr val="000000">
                <a:alpha val="1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1800" y="1066800"/>
            <a:ext cx="330200" cy="330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610600" y="927100"/>
            <a:ext cx="4254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메인페이지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 (</a:t>
            </a: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추천시스템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67900" y="1651000"/>
            <a:ext cx="419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추천</a:t>
            </a:r>
            <a:r>
              <a:rPr lang="en-US" sz="25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시스템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42500" y="2171700"/>
            <a:ext cx="417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내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성별과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내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나이에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맞는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팝업스토어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추천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00" y="1524000"/>
            <a:ext cx="1422400" cy="1193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26"/>
          <p:cNvSpPr txBox="1"/>
          <p:nvPr/>
        </p:nvSpPr>
        <p:spPr>
          <a:xfrm>
            <a:off x="8610600" y="2793999"/>
            <a:ext cx="5422900" cy="477520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1.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로그인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사용자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나이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,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성별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가져오기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2.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앱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내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전체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예약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정보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가져오기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3.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사용자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성별에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따른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데이터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필터링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4. k-means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클러스터링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수행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5.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사용자가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속한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클러스터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찾기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6.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해당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클러스터에서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가장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선호하는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카테고리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찾기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7.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해당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카테고리에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속한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팝업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추천</a:t>
            </a:r>
          </a:p>
        </p:txBody>
      </p:sp>
      <p:pic>
        <p:nvPicPr>
          <p:cNvPr id="28" name="메인페잊비">
            <a:hlinkClick r:id="" action="ppaction://media"/>
            <a:extLst>
              <a:ext uri="{FF2B5EF4-FFF2-40B4-BE49-F238E27FC236}">
                <a16:creationId xmlns:a16="http://schemas.microsoft.com/office/drawing/2014/main" id="{7E6738E9-4D0A-6AC8-E112-6FFED7A3E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7450" t="354" r="37539" b="2234"/>
          <a:stretch/>
        </p:blipFill>
        <p:spPr>
          <a:xfrm>
            <a:off x="4165200" y="673200"/>
            <a:ext cx="4086000" cy="8953200"/>
          </a:xfrm>
          <a:prstGeom prst="roundRect">
            <a:avLst>
              <a:gd name="adj" fmla="val 8644"/>
            </a:avLst>
          </a:prstGeom>
          <a:ln>
            <a:solidFill>
              <a:schemeClr val="tx1"/>
            </a:solidFill>
            <a:round/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E8CE6ECA-DF06-E612-34D9-33AA4898DCA1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F10E5B4-7946-82AE-7D5C-310AEA9685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id="{C2FBE212-3C80-11F8-113E-EDC93C0061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21" name="Picture 35">
            <a:extLst>
              <a:ext uri="{FF2B5EF4-FFF2-40B4-BE49-F238E27FC236}">
                <a16:creationId xmlns:a16="http://schemas.microsoft.com/office/drawing/2014/main" id="{AA4345AE-F973-FFC1-64A6-8580C509CE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7" name="Picture 36">
            <a:extLst>
              <a:ext uri="{FF2B5EF4-FFF2-40B4-BE49-F238E27FC236}">
                <a16:creationId xmlns:a16="http://schemas.microsoft.com/office/drawing/2014/main" id="{91C27FAB-A8C1-F023-9327-008A377D14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D1395E85-12D7-2D84-E8AB-378508F651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0" name="TextBox 38">
            <a:extLst>
              <a:ext uri="{FF2B5EF4-FFF2-40B4-BE49-F238E27FC236}">
                <a16:creationId xmlns:a16="http://schemas.microsoft.com/office/drawing/2014/main" id="{0F763503-D465-9CF9-17CE-C0F7881DFF26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74163F29-D5F6-54C5-34DD-1345A7AF648C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7EA3CB71-C720-BC1F-1C97-A46B7C7A8420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A3F1E049-232D-17C2-DA90-6B7A01A1A976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0" y="660400"/>
            <a:ext cx="10033000" cy="8991600"/>
          </a:xfrm>
          <a:prstGeom prst="rect">
            <a:avLst/>
          </a:prstGeom>
          <a:effectLst>
            <a:outerShdw blurRad="2316857" dir="2700000">
              <a:srgbClr val="000000">
                <a:alpha val="1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1800" y="1066800"/>
            <a:ext cx="330200" cy="330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8610600" y="927100"/>
            <a:ext cx="4254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지도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7900" y="1651000"/>
            <a:ext cx="419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지도</a:t>
            </a:r>
            <a:r>
              <a:rPr lang="en-US" sz="25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기능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2500" y="2171700"/>
            <a:ext cx="417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앱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내의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모든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팝업스토어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추적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가능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1676400"/>
            <a:ext cx="1003300" cy="825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610600" y="2794000"/>
            <a:ext cx="5422900" cy="6070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1.  </a:t>
            </a:r>
            <a:r>
              <a:rPr lang="en-US" sz="2000" dirty="0">
                <a:solidFill>
                  <a:srgbClr val="595959"/>
                </a:solidFill>
                <a:latin typeface="Gong Gothic Medium"/>
              </a:rPr>
              <a:t>K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akao map </a:t>
            </a:r>
            <a:r>
              <a:rPr lang="en-US" sz="2000" b="0" i="0" u="none" strike="noStrike" dirty="0" err="1">
                <a:solidFill>
                  <a:srgbClr val="595959"/>
                </a:solidFill>
                <a:latin typeface="Gong Gothic Medium"/>
              </a:rPr>
              <a:t>api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</a:p>
          <a:p>
            <a:pPr lvl="0" algn="l">
              <a:lnSpc>
                <a:spcPct val="207499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ong Gothic Medium"/>
                <a:ea typeface="Gong Gothic Medium"/>
              </a:rPr>
              <a:t>-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전체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팝업스토어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지도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표시</a:t>
            </a:r>
            <a:endParaRPr lang="en-US" altLang="ko-KR" sz="2000" dirty="0">
              <a:solidFill>
                <a:srgbClr val="595959"/>
              </a:solidFill>
              <a:ea typeface="Gong Gothic Medium"/>
            </a:endParaRPr>
          </a:p>
          <a:p>
            <a:pPr lvl="0" algn="l">
              <a:lnSpc>
                <a:spcPct val="207499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ong Gothic Medium"/>
                <a:ea typeface="Gong Gothic Medium"/>
              </a:rPr>
              <a:t>- </a:t>
            </a:r>
            <a:r>
              <a:rPr lang="ko-KR" altLang="en-US" sz="2000" b="0" i="0" u="none" strike="noStrike" dirty="0">
                <a:solidFill>
                  <a:srgbClr val="595959"/>
                </a:solidFill>
                <a:ea typeface="Gong Gothic Medium"/>
              </a:rPr>
              <a:t>상세 팝업스토어 지도 처리</a:t>
            </a:r>
            <a:endParaRPr lang="en-US" altLang="ko-KR" sz="2000" b="0" i="0" u="none" strike="noStrike" dirty="0">
              <a:solidFill>
                <a:srgbClr val="595959"/>
              </a:solidFill>
              <a:ea typeface="Gong Gothic Medium"/>
            </a:endParaRPr>
          </a:p>
          <a:p>
            <a:pPr lvl="0" algn="l">
              <a:lnSpc>
                <a:spcPct val="207499"/>
              </a:lnSpc>
            </a:pPr>
            <a:endParaRPr lang="en-US" sz="2000" b="0" i="0" u="none" strike="noStrike" dirty="0">
              <a:solidFill>
                <a:srgbClr val="595959"/>
              </a:solidFill>
              <a:latin typeface="Gong Gothic Medium"/>
            </a:endParaRPr>
          </a:p>
          <a:p>
            <a:pPr marL="457200" lvl="0" indent="-457200" algn="l">
              <a:lnSpc>
                <a:spcPct val="207499"/>
              </a:lnSpc>
              <a:buAutoNum type="arabicPeriod" startAt="2"/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Kakao map cluster</a:t>
            </a:r>
          </a:p>
          <a:p>
            <a:pPr lvl="0" algn="l">
              <a:lnSpc>
                <a:spcPct val="207499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ong Gothic Medium"/>
                <a:ea typeface="Gong Gothic Medium"/>
              </a:rPr>
              <a:t>-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전체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팝업스토어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위치를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altLang="en-US" sz="2000" b="0" i="0" u="none" strike="noStrike" dirty="0">
                <a:solidFill>
                  <a:srgbClr val="595959"/>
                </a:solidFill>
                <a:ea typeface="Gong Gothic Medium"/>
              </a:rPr>
              <a:t>한 눈에 파악</a:t>
            </a:r>
            <a:endParaRPr lang="ko-KR" sz="2000" b="0" i="0" u="none" strike="noStrike" dirty="0">
              <a:solidFill>
                <a:srgbClr val="595959"/>
              </a:solidFill>
              <a:ea typeface="Gong Gothic Medium"/>
            </a:endParaRPr>
          </a:p>
          <a:p>
            <a:pPr lvl="0" algn="l">
              <a:lnSpc>
                <a:spcPct val="207499"/>
              </a:lnSpc>
            </a:pPr>
            <a:endParaRPr lang="ko-KR" sz="2000" b="0" i="0" u="none" strike="noStrike" dirty="0">
              <a:solidFill>
                <a:srgbClr val="595959"/>
              </a:solidFill>
              <a:ea typeface="Gong Gothic Medium"/>
            </a:endParaRPr>
          </a:p>
          <a:p>
            <a:pPr marL="342900" lvl="0" indent="-342900" algn="l">
              <a:lnSpc>
                <a:spcPct val="207499"/>
              </a:lnSpc>
              <a:buFont typeface="Symbol" panose="05050102010706020507" pitchFamily="18" charset="2"/>
              <a:buChar char="Þ"/>
            </a:pPr>
            <a:r>
              <a:rPr lang="ko-KR" altLang="en-US" sz="2000" b="0" i="0" u="none" strike="noStrike" dirty="0">
                <a:solidFill>
                  <a:srgbClr val="595959"/>
                </a:solidFill>
                <a:ea typeface="Gong Gothic Medium"/>
              </a:rPr>
              <a:t>핀을 사용한 위치 표시</a:t>
            </a:r>
            <a:endParaRPr lang="en-US" altLang="ko-KR" sz="2000" b="0" i="0" u="none" strike="noStrike" dirty="0">
              <a:solidFill>
                <a:srgbClr val="595959"/>
              </a:solidFill>
              <a:ea typeface="Gong Gothic Medium"/>
            </a:endParaRPr>
          </a:p>
          <a:p>
            <a:pPr marL="342900" lvl="0" indent="-342900" algn="l">
              <a:lnSpc>
                <a:spcPct val="207499"/>
              </a:lnSpc>
              <a:buFont typeface="Symbol" panose="05050102010706020507" pitchFamily="18" charset="2"/>
              <a:buChar char="Þ"/>
            </a:pPr>
            <a:endParaRPr lang="en-US" altLang="ko-KR" sz="2000" dirty="0">
              <a:solidFill>
                <a:srgbClr val="595959"/>
              </a:solidFill>
              <a:ea typeface="Gong Gothic Medium"/>
            </a:endParaRPr>
          </a:p>
          <a:p>
            <a:pPr marL="342900" lvl="0" indent="-342900" algn="l">
              <a:lnSpc>
                <a:spcPct val="207499"/>
              </a:lnSpc>
              <a:buFont typeface="Symbol" panose="05050102010706020507" pitchFamily="18" charset="2"/>
              <a:buChar char="Þ"/>
            </a:pPr>
            <a:endParaRPr lang="ko-KR" sz="2000" b="0" i="0" u="none" strike="noStrike" dirty="0">
              <a:solidFill>
                <a:srgbClr val="595959"/>
              </a:solidFill>
              <a:ea typeface="Gong Gothic Medium"/>
            </a:endParaRPr>
          </a:p>
        </p:txBody>
      </p:sp>
      <p:pic>
        <p:nvPicPr>
          <p:cNvPr id="27" name="지도">
            <a:hlinkClick r:id="" action="ppaction://media"/>
            <a:extLst>
              <a:ext uri="{FF2B5EF4-FFF2-40B4-BE49-F238E27FC236}">
                <a16:creationId xmlns:a16="http://schemas.microsoft.com/office/drawing/2014/main" id="{E576ABB7-33FA-FF1A-AF6A-6633E00DD0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37467" t="346" r="37533" b="2223"/>
          <a:stretch/>
        </p:blipFill>
        <p:spPr>
          <a:xfrm>
            <a:off x="4163290" y="673100"/>
            <a:ext cx="4084277" cy="8953500"/>
          </a:xfrm>
          <a:prstGeom prst="roundRect">
            <a:avLst>
              <a:gd name="adj" fmla="val 8210"/>
            </a:avLst>
          </a:prstGeom>
          <a:ln>
            <a:solidFill>
              <a:schemeClr val="tx1"/>
            </a:solidFill>
          </a:ln>
          <a:effectLst>
            <a:softEdge rad="0"/>
          </a:effectLst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4A0B982-2DFD-FB03-EA34-AB56260DCF2F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6EE0C39-E647-8779-D294-BB2CC68E7D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16" name="Picture 34">
            <a:extLst>
              <a:ext uri="{FF2B5EF4-FFF2-40B4-BE49-F238E27FC236}">
                <a16:creationId xmlns:a16="http://schemas.microsoft.com/office/drawing/2014/main" id="{FFA7587F-DA99-4839-1F79-9B3CB3B3D1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8316E4BD-A9D3-C742-05CB-884893CB1D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A0BB8862-8F0A-94AC-71D6-AF87D9E9A2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D42E7C97-0839-D5FA-7857-48DD134F15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0" name="TextBox 38">
            <a:extLst>
              <a:ext uri="{FF2B5EF4-FFF2-40B4-BE49-F238E27FC236}">
                <a16:creationId xmlns:a16="http://schemas.microsoft.com/office/drawing/2014/main" id="{4FCDD888-2769-E7C3-85D8-B5D0F7E580F2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AEFB8725-BE0C-D3F0-008C-7DEBBA119C64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4BFF5D6A-CFA4-6E3F-CDE0-C54CB088C975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3FBD27EA-F278-2EF7-F38D-E5EA1BE94F01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0" y="660400"/>
            <a:ext cx="10033000" cy="8991600"/>
          </a:xfrm>
          <a:prstGeom prst="rect">
            <a:avLst/>
          </a:prstGeom>
          <a:effectLst>
            <a:outerShdw blurRad="2316857" dir="2700000">
              <a:srgbClr val="000000">
                <a:alpha val="1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1800" y="1066800"/>
            <a:ext cx="330200" cy="330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8610600" y="927100"/>
            <a:ext cx="4254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팝업스토어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등록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7900" y="1651000"/>
            <a:ext cx="419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팝업스토어</a:t>
            </a:r>
            <a:r>
              <a:rPr lang="en-US" sz="25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등록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2500" y="2171700"/>
            <a:ext cx="417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595959"/>
                </a:solidFill>
                <a:ea typeface="Gong Gothic Light"/>
              </a:rPr>
              <a:t>나의</a:t>
            </a:r>
            <a:r>
              <a:rPr lang="en-US" sz="1800" b="0" i="0" u="none" strike="noStrike" dirty="0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 dirty="0">
                <a:solidFill>
                  <a:srgbClr val="595959"/>
                </a:solidFill>
                <a:ea typeface="Gong Gothic Light"/>
              </a:rPr>
              <a:t>스토어에</a:t>
            </a:r>
            <a:r>
              <a:rPr lang="en-US" sz="1800" b="0" i="0" u="none" strike="noStrike" dirty="0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 dirty="0">
                <a:solidFill>
                  <a:srgbClr val="595959"/>
                </a:solidFill>
                <a:ea typeface="Gong Gothic Light"/>
              </a:rPr>
              <a:t>맞게</a:t>
            </a:r>
            <a:r>
              <a:rPr lang="en-US" sz="1800" b="0" i="0" u="none" strike="noStrike" dirty="0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 dirty="0">
                <a:solidFill>
                  <a:srgbClr val="595959"/>
                </a:solidFill>
                <a:ea typeface="Gong Gothic Light"/>
              </a:rPr>
              <a:t>팝업스토어</a:t>
            </a:r>
            <a:r>
              <a:rPr lang="en-US" sz="1800" b="0" i="0" u="none" strike="noStrike" dirty="0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 dirty="0">
                <a:solidFill>
                  <a:srgbClr val="595959"/>
                </a:solidFill>
                <a:ea typeface="Gong Gothic Light"/>
              </a:rPr>
              <a:t>정보</a:t>
            </a:r>
            <a:r>
              <a:rPr lang="en-US" sz="1800" b="0" i="0" u="none" strike="noStrike" dirty="0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 dirty="0">
                <a:solidFill>
                  <a:srgbClr val="595959"/>
                </a:solidFill>
                <a:ea typeface="Gong Gothic Light"/>
              </a:rPr>
              <a:t>등록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1524000"/>
            <a:ext cx="1422400" cy="1193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610600" y="3009900"/>
            <a:ext cx="5422900" cy="434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207499"/>
              </a:lnSpc>
            </a:pP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팝업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스토어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등록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(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판매자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)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1. 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판매자로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ea typeface="Gong Gothic Medium"/>
              </a:rPr>
              <a:t>로그인</a:t>
            </a:r>
            <a:endParaRPr lang="en-US" altLang="ko-KR" sz="2000" b="0" i="0" u="none" strike="noStrike" dirty="0">
              <a:solidFill>
                <a:srgbClr val="595959"/>
              </a:solidFill>
              <a:ea typeface="Gong Gothic Medium"/>
            </a:endParaRPr>
          </a:p>
          <a:p>
            <a:pPr lvl="0" algn="l">
              <a:lnSpc>
                <a:spcPct val="207499"/>
              </a:lnSpc>
            </a:pPr>
            <a:r>
              <a:rPr lang="en-US" sz="2000" dirty="0">
                <a:solidFill>
                  <a:srgbClr val="595959"/>
                </a:solidFill>
                <a:latin typeface="Gong Gothic Medium"/>
                <a:ea typeface="Gong Gothic Medium"/>
              </a:rPr>
              <a:t>2. </a:t>
            </a:r>
            <a:r>
              <a:rPr lang="ko-KR" altLang="en-US" sz="2000" dirty="0">
                <a:solidFill>
                  <a:srgbClr val="595959"/>
                </a:solidFill>
                <a:latin typeface="Gong Gothic Medium"/>
                <a:ea typeface="Gong Gothic Medium"/>
              </a:rPr>
              <a:t>스토어 정보 입력 후 팝업 등록 요청</a:t>
            </a:r>
            <a:endParaRPr lang="en-US" sz="2000" b="0" i="0" u="none" strike="noStrike" dirty="0">
              <a:solidFill>
                <a:srgbClr val="595959"/>
              </a:solidFill>
              <a:latin typeface="Gong Gothic Medium"/>
            </a:endParaRPr>
          </a:p>
          <a:p>
            <a:pPr lvl="0" algn="l">
              <a:lnSpc>
                <a:spcPct val="207499"/>
              </a:lnSpc>
            </a:pPr>
            <a:r>
              <a:rPr lang="en-US" sz="2000" dirty="0">
                <a:solidFill>
                  <a:srgbClr val="595959"/>
                </a:solidFill>
                <a:latin typeface="Gong Gothic Medium"/>
              </a:rPr>
              <a:t>3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. </a:t>
            </a:r>
            <a:r>
              <a:rPr lang="ko-KR" altLang="en-US" sz="2000" b="0" i="0" u="none" strike="noStrike" dirty="0">
                <a:solidFill>
                  <a:srgbClr val="595959"/>
                </a:solidFill>
                <a:ea typeface="Gong Gothic Medium"/>
              </a:rPr>
              <a:t>관리자 승인 대기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
 ( </a:t>
            </a:r>
            <a:r>
              <a:rPr lang="ko-KR" altLang="en-US" sz="2000" b="0" i="0" u="none" strike="noStrike" dirty="0">
                <a:solidFill>
                  <a:srgbClr val="595959"/>
                </a:solidFill>
                <a:ea typeface="Gong Gothic Medium"/>
              </a:rPr>
              <a:t>관리자 승인 전까지 앱에 해당 정보 노출 불가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/>
              </a:rPr>
              <a:t>)
</a:t>
            </a:r>
          </a:p>
          <a:p>
            <a:pPr lvl="0" algn="l">
              <a:lnSpc>
                <a:spcPct val="207499"/>
              </a:lnSpc>
            </a:pPr>
            <a:endParaRPr lang="en-US" sz="2000" b="0" i="0" u="none" strike="noStrike" dirty="0">
              <a:solidFill>
                <a:srgbClr val="595959"/>
              </a:solidFill>
              <a:latin typeface="Gong Gothic Medium"/>
            </a:endParaRPr>
          </a:p>
        </p:txBody>
      </p:sp>
      <p:pic>
        <p:nvPicPr>
          <p:cNvPr id="27" name="팝업스토어등록">
            <a:hlinkClick r:id="" action="ppaction://media"/>
            <a:extLst>
              <a:ext uri="{FF2B5EF4-FFF2-40B4-BE49-F238E27FC236}">
                <a16:creationId xmlns:a16="http://schemas.microsoft.com/office/drawing/2014/main" id="{3C5ADEDD-E565-46DD-2243-936188575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37450" t="353" r="37538" b="2233"/>
          <a:stretch/>
        </p:blipFill>
        <p:spPr>
          <a:xfrm>
            <a:off x="4165200" y="673200"/>
            <a:ext cx="4086000" cy="8953200"/>
          </a:xfrm>
          <a:prstGeom prst="roundRect">
            <a:avLst>
              <a:gd name="adj" fmla="val 8600"/>
            </a:avLst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B2EEF33-63F7-EE83-5160-CBB930219A2C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FDD407F5-BA67-D3EC-884E-79AF623D38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16" name="Picture 34">
            <a:extLst>
              <a:ext uri="{FF2B5EF4-FFF2-40B4-BE49-F238E27FC236}">
                <a16:creationId xmlns:a16="http://schemas.microsoft.com/office/drawing/2014/main" id="{073346EE-44D8-79EE-BB1B-923D8F9080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623E978B-69DB-EDC4-6A65-72D33E6BA5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AED39FAE-C478-EC02-8ACA-962C998550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C401E287-9B47-E14E-E3A1-7AC8DD5C56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0" name="TextBox 38">
            <a:extLst>
              <a:ext uri="{FF2B5EF4-FFF2-40B4-BE49-F238E27FC236}">
                <a16:creationId xmlns:a16="http://schemas.microsoft.com/office/drawing/2014/main" id="{D16EBE1D-59B3-209B-BFE7-E211679BE101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4D5DCFDB-D5AB-B9CD-E604-75B12F4A98DE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9CEB345E-40F2-03EA-E71B-93D58424040F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AD4AE48C-CC38-0AD1-A4B6-D99A7DD42602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0" y="660400"/>
            <a:ext cx="10033000" cy="8991600"/>
          </a:xfrm>
          <a:prstGeom prst="rect">
            <a:avLst/>
          </a:prstGeom>
          <a:effectLst>
            <a:outerShdw blurRad="2316857" dir="2700000">
              <a:srgbClr val="000000">
                <a:alpha val="1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1800" y="1066800"/>
            <a:ext cx="330200" cy="330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8610600" y="927100"/>
            <a:ext cx="4254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팝업스토어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승인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및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거절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7900" y="1651000"/>
            <a:ext cx="419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팝업스토어</a:t>
            </a:r>
            <a:r>
              <a:rPr lang="en-US" sz="25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승인</a:t>
            </a:r>
            <a:r>
              <a:rPr lang="en-US" sz="25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및</a:t>
            </a:r>
            <a:r>
              <a:rPr lang="en-US" sz="25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거절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2500" y="2171700"/>
            <a:ext cx="417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판매자의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팝업스토어를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승인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또는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거절함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1600200"/>
            <a:ext cx="1003300" cy="1003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610600" y="2794000"/>
            <a:ext cx="5422900" cy="4165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207499"/>
              </a:lnSpc>
            </a:pP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팝업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스토어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승인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및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거절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(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관리자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)</a:t>
            </a:r>
          </a:p>
          <a:p>
            <a:pPr lvl="0" algn="l">
              <a:lnSpc>
                <a:spcPct val="20749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1. 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승인</a:t>
            </a:r>
            <a:endParaRPr lang="en-US" altLang="ko-KR" sz="2000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-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해당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정보가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적절한지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관리자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판단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후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승인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-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승인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해당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정보가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앱에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노출</a:t>
            </a:r>
          </a:p>
          <a:p>
            <a:pPr lvl="0" algn="l">
              <a:lnSpc>
                <a:spcPct val="207499"/>
              </a:lnSpc>
            </a:pPr>
            <a:endParaRPr 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2.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거절</a:t>
            </a:r>
            <a:endParaRPr lang="en-US" altLang="ko-KR" sz="2000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- </a:t>
            </a:r>
            <a:r>
              <a:rPr lang="ko-KR" altLang="en-US" sz="2000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거절 사유 입력 후 판매자에게 알림</a:t>
            </a:r>
            <a:endParaRPr 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27" name="팝업스토어승인거절">
            <a:hlinkClick r:id="" action="ppaction://media"/>
            <a:extLst>
              <a:ext uri="{FF2B5EF4-FFF2-40B4-BE49-F238E27FC236}">
                <a16:creationId xmlns:a16="http://schemas.microsoft.com/office/drawing/2014/main" id="{01C721B2-5715-A952-E798-957778A130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37450" t="353" r="37539" b="2233"/>
          <a:stretch/>
        </p:blipFill>
        <p:spPr>
          <a:xfrm>
            <a:off x="4165200" y="673200"/>
            <a:ext cx="4086000" cy="8953200"/>
          </a:xfrm>
          <a:prstGeom prst="roundRect">
            <a:avLst>
              <a:gd name="adj" fmla="val 8275"/>
            </a:avLst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3F3D6D40-4CCC-A0D4-271A-725DAED6FA40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9C9F27B5-B6A1-3F3D-DC1B-2A519824B5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16" name="Picture 34">
            <a:extLst>
              <a:ext uri="{FF2B5EF4-FFF2-40B4-BE49-F238E27FC236}">
                <a16:creationId xmlns:a16="http://schemas.microsoft.com/office/drawing/2014/main" id="{A94D640F-BE89-ADD6-D50B-F5A3E3F42D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8B754DEC-4CB3-0469-6B3C-87FEA9BDDE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FF33A044-6013-FD99-61FD-1C4E3F1C5B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0594D347-BEF2-06F6-DB7C-6EEB5A2014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0" name="TextBox 38">
            <a:extLst>
              <a:ext uri="{FF2B5EF4-FFF2-40B4-BE49-F238E27FC236}">
                <a16:creationId xmlns:a16="http://schemas.microsoft.com/office/drawing/2014/main" id="{5366D7AA-AA3F-DDE8-668A-6691827F969C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040908F5-FF18-88B0-1DC4-79D92D55B254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6D8D2149-8DA8-2AD0-91A7-6619DA1883C0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AC7F7965-DB2B-FC17-BC70-1C01F4D5CD98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0" y="660400"/>
            <a:ext cx="10033000" cy="8991600"/>
          </a:xfrm>
          <a:prstGeom prst="rect">
            <a:avLst/>
          </a:prstGeom>
          <a:effectLst>
            <a:outerShdw blurRad="2316857" dir="2700000">
              <a:srgbClr val="000000">
                <a:alpha val="1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1800" y="1066800"/>
            <a:ext cx="330200" cy="330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8610600" y="927100"/>
            <a:ext cx="4254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팝업스토어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사전예약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7900" y="1651000"/>
            <a:ext cx="419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팝업스토어</a:t>
            </a:r>
            <a:r>
              <a:rPr lang="en-US" sz="25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사전예약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2500" y="2171700"/>
            <a:ext cx="417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사용자가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원하는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팝업스토어를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사전예약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0" y="1612900"/>
            <a:ext cx="1003300" cy="977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610600" y="3009900"/>
            <a:ext cx="5422900" cy="566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749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1. 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해당 팝업의 원하는 날짜 및 시간 선택</a:t>
            </a:r>
            <a:endParaRPr lang="en-US" alt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2. 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예약 완료 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(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시간대별 최대 인원 내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)</a:t>
            </a:r>
          </a:p>
          <a:p>
            <a:pPr lvl="0" algn="l">
              <a:lnSpc>
                <a:spcPct val="20749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3. 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사용자 예약일 입장 다음날 예약 확정</a:t>
            </a:r>
            <a:endParaRPr lang="en-US" alt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4. 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예약 확정 이후 리뷰 작성 가능</a:t>
            </a:r>
            <a:endParaRPr lang="en-US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27" name="사전예약">
            <a:hlinkClick r:id="" action="ppaction://media"/>
            <a:extLst>
              <a:ext uri="{FF2B5EF4-FFF2-40B4-BE49-F238E27FC236}">
                <a16:creationId xmlns:a16="http://schemas.microsoft.com/office/drawing/2014/main" id="{AA137E23-4BE7-7E55-49AB-74FE6FCD1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37450" t="353" r="37539" b="2233"/>
          <a:stretch/>
        </p:blipFill>
        <p:spPr>
          <a:xfrm>
            <a:off x="4165200" y="673200"/>
            <a:ext cx="4086000" cy="8953200"/>
          </a:xfrm>
          <a:prstGeom prst="roundRect">
            <a:avLst>
              <a:gd name="adj" fmla="val 8508"/>
            </a:avLst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D8BCBE6-ACC5-2AA9-0502-E08129FFD496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39297D27-B2D1-5351-46E7-67ED9CA451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16" name="Picture 34">
            <a:extLst>
              <a:ext uri="{FF2B5EF4-FFF2-40B4-BE49-F238E27FC236}">
                <a16:creationId xmlns:a16="http://schemas.microsoft.com/office/drawing/2014/main" id="{ABA0B400-AB8A-DE96-EFDB-6E09FDC37A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F56A8853-2676-8C97-D459-548D1A0CF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33D399A0-5D48-6AC0-F360-9F3F6EB423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6ED9A2EC-2B77-6E5D-ACFD-0DA7C044C4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0" name="TextBox 38">
            <a:extLst>
              <a:ext uri="{FF2B5EF4-FFF2-40B4-BE49-F238E27FC236}">
                <a16:creationId xmlns:a16="http://schemas.microsoft.com/office/drawing/2014/main" id="{1F8C1931-8B93-6236-E530-B3E1F0042A6B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6DB3508A-3D91-5D4A-4DB4-45FB1DF47DEB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099CE5F6-3C58-CF94-BE6E-631E3CEB3511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029464E6-A343-EF68-35D2-3381B535F8DD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500" y="660400"/>
            <a:ext cx="10033000" cy="8991600"/>
          </a:xfrm>
          <a:prstGeom prst="rect">
            <a:avLst/>
          </a:prstGeom>
          <a:effectLst>
            <a:outerShdw blurRad="2316857" dir="2700000">
              <a:srgbClr val="000000">
                <a:alpha val="1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31800" y="1066800"/>
            <a:ext cx="330200" cy="330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8610600" y="927100"/>
            <a:ext cx="4254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팝업스토어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굿즈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등록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7900" y="1651000"/>
            <a:ext cx="419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팝업스토어</a:t>
            </a:r>
            <a:r>
              <a:rPr lang="en-US" sz="25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굿즈</a:t>
            </a:r>
            <a:r>
              <a:rPr lang="en-US" sz="25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등록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2500" y="2171700"/>
            <a:ext cx="417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판매자는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자사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팝업스토어에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굿즈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등록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0600" y="1600200"/>
            <a:ext cx="1003300" cy="1003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610600" y="2794000"/>
            <a:ext cx="5422900" cy="289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749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1. 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팝업 종료 후 재고 처리를 위한 기능</a:t>
            </a:r>
            <a:endParaRPr lang="en-US" alt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2. 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해당 팝업스토어 등록자만 </a:t>
            </a:r>
            <a:r>
              <a:rPr lang="ko-KR" altLang="en-US" sz="2000" b="0" i="0" u="none" strike="noStrike" dirty="0" err="1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굿즈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등록</a:t>
            </a:r>
            <a:endParaRPr lang="en-US" alt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3.  </a:t>
            </a:r>
            <a:r>
              <a:rPr lang="ko-KR" altLang="en-US" sz="2000" b="0" i="0" u="none" strike="noStrike" dirty="0" err="1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굿즈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정보 및 재고 수량 입력</a:t>
            </a:r>
            <a:endParaRPr lang="en-US" alt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4.  </a:t>
            </a:r>
            <a:r>
              <a:rPr lang="ko-KR" altLang="en-US" sz="2000" b="0" i="0" u="none" strike="noStrike" dirty="0" err="1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굿즈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등록 완료</a:t>
            </a:r>
            <a:endParaRPr 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27" name="굿즈등록">
            <a:hlinkClick r:id="" action="ppaction://media"/>
            <a:extLst>
              <a:ext uri="{FF2B5EF4-FFF2-40B4-BE49-F238E27FC236}">
                <a16:creationId xmlns:a16="http://schemas.microsoft.com/office/drawing/2014/main" id="{D43E1B20-A33A-1538-69AA-64E6AF7BC5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37450" t="353" r="37539" b="2233"/>
          <a:stretch/>
        </p:blipFill>
        <p:spPr>
          <a:xfrm>
            <a:off x="4165200" y="673200"/>
            <a:ext cx="4086000" cy="8953200"/>
          </a:xfrm>
          <a:prstGeom prst="roundRect">
            <a:avLst>
              <a:gd name="adj" fmla="val 8508"/>
            </a:avLst>
          </a:prstGeom>
          <a:ln>
            <a:solidFill>
              <a:schemeClr val="tx1"/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8BEBA8B8-5012-20E3-8FD9-678C9D45CD47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40A3C05-E852-DF1B-568B-6115341976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16" name="Picture 34">
            <a:extLst>
              <a:ext uri="{FF2B5EF4-FFF2-40B4-BE49-F238E27FC236}">
                <a16:creationId xmlns:a16="http://schemas.microsoft.com/office/drawing/2014/main" id="{E5C3B009-2DA8-2BCF-DE71-DF43F7C0FA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E9C1CD22-1043-CBE1-3EAE-7113FEC62E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A684FB7D-96E3-CB76-9406-1427DDBC819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BE671C7B-D0E6-8A00-2E71-65CBCDFC2D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0" name="TextBox 38">
            <a:extLst>
              <a:ext uri="{FF2B5EF4-FFF2-40B4-BE49-F238E27FC236}">
                <a16:creationId xmlns:a16="http://schemas.microsoft.com/office/drawing/2014/main" id="{1FA15F33-8B3C-CE30-ABBF-3DA2B110730A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95E225F6-C06F-3DCF-57E1-80B811C6944B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A3427156-37D7-5E90-6E4A-5636EFA2D537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1167710D-392B-7F32-82F9-8DC4B1A31F5B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0" y="660400"/>
            <a:ext cx="10033000" cy="8991600"/>
          </a:xfrm>
          <a:prstGeom prst="rect">
            <a:avLst/>
          </a:prstGeom>
          <a:effectLst>
            <a:outerShdw blurRad="2316857" dir="2700000">
              <a:srgbClr val="000000">
                <a:alpha val="1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31800" y="1066800"/>
            <a:ext cx="330200" cy="330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8610600" y="927100"/>
            <a:ext cx="4254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결제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7900" y="1651000"/>
            <a:ext cx="419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결제</a:t>
            </a:r>
            <a:r>
              <a:rPr lang="en-US" sz="25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500" b="0" i="0" u="none" strike="noStrike">
                <a:solidFill>
                  <a:srgbClr val="2D313A"/>
                </a:solidFill>
                <a:ea typeface="Gong Gothic Medium"/>
              </a:rPr>
              <a:t>기능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2500" y="2171700"/>
            <a:ext cx="417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팝업스토어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굿즈를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구매할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수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있음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8400" y="1600200"/>
            <a:ext cx="647700" cy="1003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610600" y="2794000"/>
            <a:ext cx="5422900" cy="6565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User, Client Bundle, Kakao Pay, Pay Server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구성</a:t>
            </a:r>
          </a:p>
          <a:p>
            <a:pPr lvl="0" algn="l">
              <a:lnSpc>
                <a:spcPct val="207499"/>
              </a:lnSpc>
            </a:pP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실시간으로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결제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요청을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처리하여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빠르고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신속한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결제를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제공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- Kakao Developers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포털에서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애플리케이션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등록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및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Admin Key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획득</a:t>
            </a:r>
          </a:p>
          <a:p>
            <a:pPr lvl="0" algn="l">
              <a:lnSpc>
                <a:spcPct val="207499"/>
              </a:lnSpc>
            </a:pP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- /</a:t>
            </a:r>
            <a:r>
              <a:rPr lang="en-US" sz="2000" b="0" i="0" u="none" strike="noStrike" dirty="0" err="1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kakaoPayReady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 err="1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엔드포인트를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설정하여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결제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요청을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en-US" sz="2000" b="0" i="0" u="none" strike="noStrike" dirty="0" err="1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KakaoPay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API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에</a:t>
            </a:r>
            <a:r>
              <a:rPr 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전송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후 결제 성공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, </a:t>
            </a:r>
            <a:r>
              <a:rPr lang="ko-KR" altLang="en-US" sz="2000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취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소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실패 이벤트 처리</a:t>
            </a:r>
            <a:endParaRPr 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marL="342900" lvl="0" indent="-342900" algn="l">
              <a:lnSpc>
                <a:spcPct val="207499"/>
              </a:lnSpc>
              <a:buFontTx/>
              <a:buChar char="-"/>
            </a:pPr>
            <a:r>
              <a:rPr lang="en-US" altLang="ko-KR" sz="2000" b="0" i="0" u="none" strike="noStrike" dirty="0" err="1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Axios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를 활용하여 서버를 구축하고 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HTTP </a:t>
            </a:r>
          </a:p>
          <a:p>
            <a:pPr lvl="0" algn="l">
              <a:lnSpc>
                <a:spcPct val="207499"/>
              </a:lnSpc>
            </a:pP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요청 처리</a:t>
            </a:r>
            <a:endParaRPr 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D3BB184-0DD3-D631-26E6-3C1D4231E7F6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4A9F729-B7C7-ADF9-455F-39BEA82B90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16" name="Picture 34">
            <a:extLst>
              <a:ext uri="{FF2B5EF4-FFF2-40B4-BE49-F238E27FC236}">
                <a16:creationId xmlns:a16="http://schemas.microsoft.com/office/drawing/2014/main" id="{3B54F3D8-72F3-7A21-002B-2CE34F7CA9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7300401A-2BC5-EA56-D037-FBC617E6F6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2A36F818-EDC9-7F1C-3FAB-38E46160DD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AF9CA481-7853-A829-A34E-02EA34668F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0" name="TextBox 38">
            <a:extLst>
              <a:ext uri="{FF2B5EF4-FFF2-40B4-BE49-F238E27FC236}">
                <a16:creationId xmlns:a16="http://schemas.microsoft.com/office/drawing/2014/main" id="{0A53341B-E8C9-6FD3-9A2B-540288D3FE12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E392E669-D14F-FCC7-3462-3E66F9FB912B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7DC9BDCA-D8E5-EE88-1AEF-6B3F8CF50212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A32AF577-3DCD-3545-C613-539DFBEE7CBC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  <p:pic>
        <p:nvPicPr>
          <p:cNvPr id="3" name="결제 2배속">
            <a:hlinkClick r:id="" action="ppaction://media"/>
            <a:extLst>
              <a:ext uri="{FF2B5EF4-FFF2-40B4-BE49-F238E27FC236}">
                <a16:creationId xmlns:a16="http://schemas.microsoft.com/office/drawing/2014/main" id="{FF77C700-25A5-2494-0E5F-E6BCE4479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l="37450" t="354" r="37539" b="2234"/>
          <a:stretch/>
        </p:blipFill>
        <p:spPr>
          <a:xfrm>
            <a:off x="4165200" y="673200"/>
            <a:ext cx="4086000" cy="8953200"/>
          </a:xfrm>
          <a:prstGeom prst="roundRect">
            <a:avLst>
              <a:gd name="adj" fmla="val 8726"/>
            </a:avLst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0B95CEAB-81A2-AC4B-E095-027E3483F840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500" y="660400"/>
            <a:ext cx="10033000" cy="8991600"/>
          </a:xfrm>
          <a:prstGeom prst="rect">
            <a:avLst/>
          </a:prstGeom>
          <a:effectLst>
            <a:outerShdw blurRad="2316857" dir="2700000">
              <a:srgbClr val="000000">
                <a:alpha val="1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31800" y="1066800"/>
            <a:ext cx="330200" cy="330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8610600" y="927100"/>
            <a:ext cx="42545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알림</a:t>
            </a:r>
            <a:r>
              <a:rPr lang="en-US" sz="33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300" b="0" i="0" u="none" strike="noStrike" spc="-200">
                <a:solidFill>
                  <a:srgbClr val="2D313A"/>
                </a:solidFill>
                <a:ea typeface="Gong Gothic Medium"/>
              </a:rPr>
              <a:t>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67900" y="1651000"/>
            <a:ext cx="419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ko-KR" sz="2500" b="0" i="0" u="none" strike="noStrike" dirty="0">
                <a:solidFill>
                  <a:srgbClr val="2D313A"/>
                </a:solidFill>
                <a:ea typeface="Gong Gothic Medium"/>
              </a:rPr>
              <a:t>알림</a:t>
            </a:r>
            <a:r>
              <a:rPr lang="en-US" sz="2500" b="0" i="0" u="none" strike="noStrike" dirty="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500" b="0" i="0" u="none" strike="noStrike" dirty="0">
                <a:solidFill>
                  <a:srgbClr val="2D313A"/>
                </a:solidFill>
                <a:ea typeface="Gong Gothic Medium"/>
              </a:rPr>
              <a:t>기능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2500" y="2171700"/>
            <a:ext cx="4178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사용자와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판매자에게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알림</a:t>
            </a:r>
            <a:r>
              <a:rPr lang="en-US" sz="1800" b="0" i="0" u="none" strike="noStrike">
                <a:solidFill>
                  <a:srgbClr val="595959"/>
                </a:solidFill>
                <a:latin typeface="Gong Gothic Light"/>
              </a:rPr>
              <a:t> </a:t>
            </a:r>
            <a:r>
              <a:rPr lang="ko-KR" sz="1800" b="0" i="0" u="none" strike="noStrike">
                <a:solidFill>
                  <a:srgbClr val="595959"/>
                </a:solidFill>
                <a:ea typeface="Gong Gothic Light"/>
              </a:rPr>
              <a:t>전송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2200" y="1600200"/>
            <a:ext cx="800100" cy="10033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534400" y="3009900"/>
            <a:ext cx="5664200" cy="685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0749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1.  Firebase Cloud Messaging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설정</a:t>
            </a:r>
            <a:endParaRPr lang="en-US" alt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2.  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FCM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을 사용하여 푸시 알림 전송</a:t>
            </a:r>
            <a:endParaRPr lang="en-US" alt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en-US" altLang="ko-KR" sz="2000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3.  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Firebase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콘솔에서 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Cloud Massaging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활성화</a:t>
            </a:r>
            <a:endParaRPr lang="en-US" alt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marL="457200" lvl="0" indent="-457200" algn="l">
              <a:lnSpc>
                <a:spcPct val="207499"/>
              </a:lnSpc>
              <a:buAutoNum type="arabicPeriod" startAt="4"/>
            </a:pP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필요한 서버 키와 발신자 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ID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를 확보</a:t>
            </a:r>
            <a:endParaRPr lang="en-US" alt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marL="457200" lvl="0" indent="-457200" algn="l">
              <a:lnSpc>
                <a:spcPct val="207499"/>
              </a:lnSpc>
              <a:buAutoNum type="arabicPeriod" startAt="4"/>
            </a:pPr>
            <a:endParaRPr lang="en-US" altLang="ko-KR" sz="2000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 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=&gt;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사용자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: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문의 답변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사전예약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예약 대기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결제 </a:t>
            </a:r>
            <a:endParaRPr lang="en-US" alt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=&gt;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판매자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: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문의 답변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팝업 등록</a:t>
            </a:r>
            <a:endParaRPr lang="en-US" altLang="ko-KR" sz="2000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예약 대기</a:t>
            </a:r>
            <a:endParaRPr lang="en-US" alt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  <a:p>
            <a:pPr lvl="0" algn="l">
              <a:lnSpc>
                <a:spcPct val="207499"/>
              </a:lnSpc>
            </a:pP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사전예약이 꽉 찰 시 예약 대기</a:t>
            </a:r>
            <a:r>
              <a:rPr lang="en-US" altLang="ko-KR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,</a:t>
            </a:r>
            <a:r>
              <a:rPr lang="ko-KR" altLang="en-US" sz="2000" b="0" i="0" u="none" strike="noStrike" dirty="0">
                <a:solidFill>
                  <a:srgbClr val="595959"/>
                </a:solidFill>
                <a:latin typeface="Gong Gothic Medium" panose="020B0600000101010101" charset="-127"/>
                <a:ea typeface="Gong Gothic Medium" panose="020B0600000101010101" charset="-127"/>
              </a:rPr>
              <a:t> 목록취소자 발생 시 해당 사용자들에게 알림</a:t>
            </a:r>
            <a:endParaRPr lang="ko-KR" sz="2000" b="0" i="0" u="none" strike="noStrike" dirty="0">
              <a:solidFill>
                <a:srgbClr val="595959"/>
              </a:solidFill>
              <a:latin typeface="Gong Gothic Medium" panose="020B0600000101010101" charset="-127"/>
              <a:ea typeface="Gong Gothic Medium" panose="020B0600000101010101" charset="-127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075FFCD8-64EB-9E74-025D-4DC56E9110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16" name="Picture 34">
            <a:extLst>
              <a:ext uri="{FF2B5EF4-FFF2-40B4-BE49-F238E27FC236}">
                <a16:creationId xmlns:a16="http://schemas.microsoft.com/office/drawing/2014/main" id="{464A8FE6-D9CC-483F-53B6-E19ECB7882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EA44496-92F4-36B2-6527-46A16DDCED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6F506CC6-D4FE-646A-B596-E5FB2B70DE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84CD1AF1-2AC6-2D19-76FB-D8EC16DBC4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0" name="TextBox 38">
            <a:extLst>
              <a:ext uri="{FF2B5EF4-FFF2-40B4-BE49-F238E27FC236}">
                <a16:creationId xmlns:a16="http://schemas.microsoft.com/office/drawing/2014/main" id="{234F03C3-4B2A-713C-FE45-4D21A6B252C0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2D54B521-6D6F-8A30-20C4-09F14FEE1308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D722DF28-E9CB-6E02-DEE8-8F93CF628404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357F71DD-D3F5-96CA-19E5-66885FCA338C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  <p:pic>
        <p:nvPicPr>
          <p:cNvPr id="18" name="KakaoTalk_20240617_122042606">
            <a:hlinkClick r:id="" action="ppaction://media"/>
            <a:extLst>
              <a:ext uri="{FF2B5EF4-FFF2-40B4-BE49-F238E27FC236}">
                <a16:creationId xmlns:a16="http://schemas.microsoft.com/office/drawing/2014/main" id="{BBACF9FE-DFF8-3D9F-AF89-18ED1B118D88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165200" y="673199"/>
            <a:ext cx="4086000" cy="8953200"/>
          </a:xfrm>
          <a:prstGeom prst="roundRect">
            <a:avLst>
              <a:gd name="adj" fmla="val 8958"/>
            </a:avLst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22400"/>
            <a:ext cx="18288000" cy="8864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400" y="317500"/>
            <a:ext cx="8585200" cy="685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2636500" y="203200"/>
            <a:ext cx="6858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61900" y="381000"/>
            <a:ext cx="520700" cy="520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190500000" y="2147483647"/>
            <a:ext cx="2147483647" cy="1333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-12700" y="9093200"/>
            <a:ext cx="36068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3670300" y="9093200"/>
            <a:ext cx="36068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7340600" y="9093200"/>
            <a:ext cx="36068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11023600" y="9093200"/>
            <a:ext cx="36068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14706600" y="9093200"/>
            <a:ext cx="36068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600" y="9080500"/>
            <a:ext cx="35941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600" y="9080500"/>
            <a:ext cx="36068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23600" y="9080500"/>
            <a:ext cx="36068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93900" y="9080500"/>
            <a:ext cx="3606800" cy="10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100" y="9372600"/>
            <a:ext cx="685800" cy="685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1400" y="9372600"/>
            <a:ext cx="685800" cy="685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4200" y="9474200"/>
            <a:ext cx="495300" cy="495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33900" y="9512300"/>
            <a:ext cx="533400" cy="53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510000" y="9575800"/>
            <a:ext cx="406400" cy="406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68500" y="4927600"/>
            <a:ext cx="3238500" cy="2070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38800" y="4927600"/>
            <a:ext cx="3238500" cy="2070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21800" y="4927600"/>
            <a:ext cx="3238500" cy="2070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04800" y="4927600"/>
            <a:ext cx="3238500" cy="2070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080500"/>
            <a:ext cx="3594100" cy="101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-12700" y="9080500"/>
            <a:ext cx="2857500" cy="762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2768600" y="9499600"/>
            <a:ext cx="35814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Light"/>
              </a:rPr>
              <a:t>01:40 / 10:00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194300" y="457200"/>
            <a:ext cx="4254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i="0" u="none" strike="noStrike" dirty="0">
                <a:ea typeface="Gong Gothic Medium"/>
              </a:rPr>
              <a:t>목차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108200" y="622300"/>
            <a:ext cx="2603500" cy="7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 err="1">
                <a:solidFill>
                  <a:srgbClr val="2D313A"/>
                </a:solidFill>
                <a:latin typeface="Gong Gothic Medium"/>
              </a:rPr>
              <a:t>PopHub</a:t>
            </a:r>
            <a:endParaRPr lang="en-US" sz="3200" b="0" i="0" u="none" strike="noStrike" dirty="0">
              <a:solidFill>
                <a:srgbClr val="2D313A"/>
              </a:solidFill>
              <a:latin typeface="Gong Gothic Medium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374900" y="7289800"/>
            <a:ext cx="2413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Gong Gothic Medium"/>
              </a:rPr>
              <a:t>프로젝트</a:t>
            </a:r>
            <a:r>
              <a:rPr lang="en-US" sz="30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ong Gothic Medium"/>
              </a:rPr>
              <a:t>개요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057900" y="7289800"/>
            <a:ext cx="2413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Gong Gothic Medium"/>
              </a:rPr>
              <a:t>시스템</a:t>
            </a:r>
            <a:r>
              <a:rPr lang="en-US" sz="30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ong Gothic Medium"/>
              </a:rPr>
              <a:t>구성도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740900" y="7289800"/>
            <a:ext cx="2413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Gong Gothic Medium"/>
              </a:rPr>
              <a:t>데모</a:t>
            </a:r>
            <a:r>
              <a:rPr lang="en-US" sz="30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ong Gothic Medium"/>
              </a:rPr>
              <a:t>영상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398500" y="7061200"/>
            <a:ext cx="2413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Gong Gothic Medium"/>
              </a:rPr>
              <a:t>시스템</a:t>
            </a:r>
            <a:r>
              <a:rPr lang="en-US" sz="30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ong Gothic Medium"/>
              </a:rPr>
              <a:t>구현</a:t>
            </a:r>
          </a:p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FFFFFF"/>
                </a:solidFill>
                <a:latin typeface="Gong Gothic Medium"/>
              </a:rPr>
              <a:t> </a:t>
            </a:r>
            <a:r>
              <a:rPr lang="ko-KR" sz="3000" b="0" i="0" u="none" strike="noStrike">
                <a:solidFill>
                  <a:srgbClr val="FFFFFF"/>
                </a:solidFill>
                <a:ea typeface="Gong Gothic Medium"/>
              </a:rPr>
              <a:t>평가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489200" y="8026400"/>
            <a:ext cx="2387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02:00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070600" y="8026400"/>
            <a:ext cx="2387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04:00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753600" y="8026400"/>
            <a:ext cx="2387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06:00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411200" y="8026400"/>
            <a:ext cx="2387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08:00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03D3C77E-F3C8-2C10-E8F3-030803ACAF84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2484100" y="5219700"/>
            <a:ext cx="2667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2484100" y="6553200"/>
            <a:ext cx="2667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2484100" y="7924800"/>
            <a:ext cx="266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2484100" y="9296400"/>
            <a:ext cx="2667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2197100" y="317500"/>
            <a:ext cx="12217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그</a:t>
            </a:r>
            <a:r>
              <a:rPr lang="en-US" sz="3600" b="0" i="0" u="none" strike="noStrike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 </a:t>
            </a:r>
            <a:r>
              <a:rPr lang="ko-KR" sz="3600" b="0" i="0" u="none" strike="noStrike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밖의</a:t>
            </a:r>
            <a:r>
              <a:rPr lang="en-US" sz="3600" b="0" i="0" u="none" strike="noStrike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 </a:t>
            </a:r>
            <a:r>
              <a:rPr lang="ko-KR" sz="3600" b="0" i="0" u="none" strike="noStrike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기능들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BA60742-2CCB-E3CF-4E8E-2E150D1182A6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8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검색 및 카테고리">
            <a:hlinkClick r:id="" action="ppaction://media"/>
            <a:extLst>
              <a:ext uri="{FF2B5EF4-FFF2-40B4-BE49-F238E27FC236}">
                <a16:creationId xmlns:a16="http://schemas.microsoft.com/office/drawing/2014/main" id="{E2590904-8997-80CF-6873-238F22F4CD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37600" r="37600"/>
          <a:stretch/>
        </p:blipFill>
        <p:spPr>
          <a:xfrm>
            <a:off x="4656132" y="2741267"/>
            <a:ext cx="2234400" cy="5067300"/>
          </a:xfrm>
          <a:prstGeom prst="roundRect">
            <a:avLst>
              <a:gd name="adj" fmla="val 9107"/>
            </a:avLst>
          </a:prstGeom>
          <a:ln>
            <a:solidFill>
              <a:schemeClr val="tx1"/>
            </a:solidFill>
          </a:ln>
        </p:spPr>
      </p:pic>
      <p:pic>
        <p:nvPicPr>
          <p:cNvPr id="26" name="리뷰">
            <a:hlinkClick r:id="" action="ppaction://media"/>
            <a:extLst>
              <a:ext uri="{FF2B5EF4-FFF2-40B4-BE49-F238E27FC236}">
                <a16:creationId xmlns:a16="http://schemas.microsoft.com/office/drawing/2014/main" id="{70285FB7-64E6-98F9-D13E-898F269001C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20"/>
          <a:srcRect l="37595" r="37595"/>
          <a:stretch/>
        </p:blipFill>
        <p:spPr>
          <a:xfrm>
            <a:off x="10450800" y="2700000"/>
            <a:ext cx="2235600" cy="5068800"/>
          </a:xfrm>
          <a:prstGeom prst="roundRect">
            <a:avLst>
              <a:gd name="adj" fmla="val 9107"/>
            </a:avLst>
          </a:prstGeom>
          <a:ln>
            <a:solidFill>
              <a:schemeClr val="tx1"/>
            </a:solidFill>
          </a:ln>
        </p:spPr>
      </p:pic>
      <p:pic>
        <p:nvPicPr>
          <p:cNvPr id="28" name="찜">
            <a:hlinkClick r:id="" action="ppaction://media"/>
            <a:extLst>
              <a:ext uri="{FF2B5EF4-FFF2-40B4-BE49-F238E27FC236}">
                <a16:creationId xmlns:a16="http://schemas.microsoft.com/office/drawing/2014/main" id="{97C20654-9491-4367-B485-CD1D00F8A70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21"/>
          <a:srcRect l="37598" r="37598"/>
          <a:stretch/>
        </p:blipFill>
        <p:spPr>
          <a:xfrm>
            <a:off x="7553650" y="2698750"/>
            <a:ext cx="2234400" cy="5067300"/>
          </a:xfrm>
          <a:prstGeom prst="roundRect">
            <a:avLst>
              <a:gd name="adj" fmla="val 9107"/>
            </a:avLst>
          </a:prstGeom>
          <a:ln>
            <a:solidFill>
              <a:schemeClr val="tx1"/>
            </a:solidFill>
          </a:ln>
        </p:spPr>
      </p:pic>
      <p:pic>
        <p:nvPicPr>
          <p:cNvPr id="17" name="훤갑">
            <a:hlinkClick r:id="" action="ppaction://media"/>
            <a:extLst>
              <a:ext uri="{FF2B5EF4-FFF2-40B4-BE49-F238E27FC236}">
                <a16:creationId xmlns:a16="http://schemas.microsoft.com/office/drawing/2014/main" id="{E53ABE23-1328-0E00-B04E-209FD661E83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2"/>
          <a:srcRect l="37600" r="37600"/>
          <a:stretch/>
        </p:blipFill>
        <p:spPr>
          <a:xfrm>
            <a:off x="1758614" y="2776607"/>
            <a:ext cx="2234400" cy="5067300"/>
          </a:xfrm>
          <a:prstGeom prst="roundRect">
            <a:avLst>
              <a:gd name="adj" fmla="val 7547"/>
            </a:avLst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BA5FBC8-0222-08F8-C2A3-D77FFCCD1F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29" name="Picture 34">
            <a:extLst>
              <a:ext uri="{FF2B5EF4-FFF2-40B4-BE49-F238E27FC236}">
                <a16:creationId xmlns:a16="http://schemas.microsoft.com/office/drawing/2014/main" id="{69608BD2-95CE-4D55-CA22-4775F3C0078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30" name="Picture 35">
            <a:extLst>
              <a:ext uri="{FF2B5EF4-FFF2-40B4-BE49-F238E27FC236}">
                <a16:creationId xmlns:a16="http://schemas.microsoft.com/office/drawing/2014/main" id="{ABFACAA6-5DBD-AD16-2FCE-B9CF308F83A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31" name="Picture 36">
            <a:extLst>
              <a:ext uri="{FF2B5EF4-FFF2-40B4-BE49-F238E27FC236}">
                <a16:creationId xmlns:a16="http://schemas.microsoft.com/office/drawing/2014/main" id="{DEE1442E-B2E4-BFA3-DD83-3A76909B670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32" name="Picture 37">
            <a:extLst>
              <a:ext uri="{FF2B5EF4-FFF2-40B4-BE49-F238E27FC236}">
                <a16:creationId xmlns:a16="http://schemas.microsoft.com/office/drawing/2014/main" id="{58197152-5DB1-F678-D4FC-D6EF7C95821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3" name="TextBox 38">
            <a:extLst>
              <a:ext uri="{FF2B5EF4-FFF2-40B4-BE49-F238E27FC236}">
                <a16:creationId xmlns:a16="http://schemas.microsoft.com/office/drawing/2014/main" id="{D9447D04-8D67-148C-6044-CBADB31A29ED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4" name="TextBox 39">
            <a:extLst>
              <a:ext uri="{FF2B5EF4-FFF2-40B4-BE49-F238E27FC236}">
                <a16:creationId xmlns:a16="http://schemas.microsoft.com/office/drawing/2014/main" id="{1DB104F1-F50A-21C8-C3D8-0BD379AFD55C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35" name="TextBox 40">
            <a:extLst>
              <a:ext uri="{FF2B5EF4-FFF2-40B4-BE49-F238E27FC236}">
                <a16:creationId xmlns:a16="http://schemas.microsoft.com/office/drawing/2014/main" id="{5208F417-E7BA-CB43-43DF-691F4EF6EDB3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36" name="TextBox 41">
            <a:extLst>
              <a:ext uri="{FF2B5EF4-FFF2-40B4-BE49-F238E27FC236}">
                <a16:creationId xmlns:a16="http://schemas.microsoft.com/office/drawing/2014/main" id="{793D6B57-C0CA-2233-8054-2C2BA4158EE6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BDAC17D3-3981-A896-4893-EDDAA65DCE20}"/>
              </a:ext>
            </a:extLst>
          </p:cNvPr>
          <p:cNvSpPr txBox="1"/>
          <p:nvPr/>
        </p:nvSpPr>
        <p:spPr>
          <a:xfrm>
            <a:off x="2247164" y="2000305"/>
            <a:ext cx="1257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500" dirty="0">
                <a:solidFill>
                  <a:srgbClr val="2D313A"/>
                </a:solidFill>
                <a:ea typeface="Gong Gothic Medium"/>
              </a:rPr>
              <a:t>로그인</a:t>
            </a:r>
            <a:endParaRPr lang="ko-KR" sz="2500" b="0" i="0" u="none" strike="noStrike" dirty="0">
              <a:solidFill>
                <a:srgbClr val="2D313A"/>
              </a:solidFill>
              <a:ea typeface="Gong Gothic Medium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3879C66F-0833-229B-7EB7-8731E2C6EDD6}"/>
              </a:ext>
            </a:extLst>
          </p:cNvPr>
          <p:cNvSpPr txBox="1"/>
          <p:nvPr/>
        </p:nvSpPr>
        <p:spPr>
          <a:xfrm>
            <a:off x="4380849" y="1936805"/>
            <a:ext cx="2784965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500">
                <a:solidFill>
                  <a:srgbClr val="2D313A"/>
                </a:solidFill>
                <a:ea typeface="Gong Gothic Medium"/>
              </a:rPr>
              <a:t>카테고리 및 검색</a:t>
            </a:r>
            <a:endParaRPr lang="ko-KR" sz="2500" b="0" i="0" u="none" strike="noStrike" dirty="0">
              <a:solidFill>
                <a:srgbClr val="2D313A"/>
              </a:solidFill>
              <a:ea typeface="Gong Gothic Medium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9362527B-4748-C83C-DAE9-90779C3E0091}"/>
              </a:ext>
            </a:extLst>
          </p:cNvPr>
          <p:cNvSpPr txBox="1"/>
          <p:nvPr/>
        </p:nvSpPr>
        <p:spPr>
          <a:xfrm>
            <a:off x="8042199" y="2000305"/>
            <a:ext cx="1257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500" b="0" i="0" u="none" strike="noStrike" dirty="0">
                <a:solidFill>
                  <a:srgbClr val="2D313A"/>
                </a:solidFill>
                <a:ea typeface="Gong Gothic Medium"/>
              </a:rPr>
              <a:t>찜</a:t>
            </a:r>
            <a:endParaRPr lang="ko-KR" sz="2500" b="0" i="0" u="none" strike="noStrike" dirty="0">
              <a:solidFill>
                <a:srgbClr val="2D313A"/>
              </a:solidFill>
              <a:ea typeface="Gong Gothic Medium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E420B535-4503-623A-47B5-B17C3EB2BEB7}"/>
              </a:ext>
            </a:extLst>
          </p:cNvPr>
          <p:cNvSpPr txBox="1"/>
          <p:nvPr/>
        </p:nvSpPr>
        <p:spPr>
          <a:xfrm>
            <a:off x="10939950" y="2000305"/>
            <a:ext cx="12573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500" b="0" i="0" u="none" strike="noStrike">
                <a:solidFill>
                  <a:srgbClr val="2D313A"/>
                </a:solidFill>
                <a:ea typeface="Gong Gothic Medium"/>
              </a:rPr>
              <a:t>리</a:t>
            </a:r>
            <a:r>
              <a:rPr lang="ko-KR" altLang="en-US" sz="2500">
                <a:solidFill>
                  <a:srgbClr val="2D313A"/>
                </a:solidFill>
                <a:ea typeface="Gong Gothic Medium"/>
              </a:rPr>
              <a:t>뷰</a:t>
            </a:r>
            <a:endParaRPr lang="ko-KR" sz="2500" b="0" i="0" u="none" strike="noStrike" dirty="0">
              <a:solidFill>
                <a:srgbClr val="2D313A"/>
              </a:solidFill>
              <a:ea typeface="Gong Gothic Medium"/>
            </a:endParaRPr>
          </a:p>
        </p:txBody>
      </p:sp>
      <p:pic>
        <p:nvPicPr>
          <p:cNvPr id="11" name="123">
            <a:hlinkClick r:id="" action="ppaction://media"/>
            <a:extLst>
              <a:ext uri="{FF2B5EF4-FFF2-40B4-BE49-F238E27FC236}">
                <a16:creationId xmlns:a16="http://schemas.microsoft.com/office/drawing/2014/main" id="{57480005-F1E8-44EF-8B44-853F58401294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28"/>
          <a:srcRect l="37595" r="37595"/>
          <a:stretch/>
        </p:blipFill>
        <p:spPr>
          <a:xfrm>
            <a:off x="13348318" y="2698750"/>
            <a:ext cx="2235600" cy="5068800"/>
          </a:xfrm>
          <a:prstGeom prst="roundRect">
            <a:avLst>
              <a:gd name="adj" fmla="val 8664"/>
            </a:avLst>
          </a:prstGeom>
          <a:ln>
            <a:solidFill>
              <a:schemeClr val="tx1"/>
            </a:solidFill>
          </a:ln>
        </p:spPr>
      </p:pic>
      <p:sp>
        <p:nvSpPr>
          <p:cNvPr id="37" name="TextBox 23">
            <a:extLst>
              <a:ext uri="{FF2B5EF4-FFF2-40B4-BE49-F238E27FC236}">
                <a16:creationId xmlns:a16="http://schemas.microsoft.com/office/drawing/2014/main" id="{FDCE3C2E-D762-4071-BFC4-5793D73DE042}"/>
              </a:ext>
            </a:extLst>
          </p:cNvPr>
          <p:cNvSpPr txBox="1"/>
          <p:nvPr/>
        </p:nvSpPr>
        <p:spPr>
          <a:xfrm>
            <a:off x="13567084" y="2000305"/>
            <a:ext cx="1798068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500" b="0" i="0" u="none" strike="noStrike">
                <a:solidFill>
                  <a:srgbClr val="2D313A"/>
                </a:solidFill>
                <a:ea typeface="Gong Gothic Medium"/>
              </a:rPr>
              <a:t>문의 및 답변</a:t>
            </a:r>
            <a:endParaRPr lang="ko-KR" sz="2500" b="0" i="0" u="none" strike="noStrike" dirty="0">
              <a:solidFill>
                <a:srgbClr val="2D313A"/>
              </a:solidFill>
              <a:ea typeface="Gong Gothic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74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4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88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046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484100" y="5219700"/>
            <a:ext cx="2667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484100" y="6553200"/>
            <a:ext cx="2667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484100" y="7924800"/>
            <a:ext cx="266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484100" y="9296400"/>
            <a:ext cx="2667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2197100" y="317500"/>
            <a:ext cx="12217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시연 영상</a:t>
            </a:r>
            <a:endParaRPr lang="ko-KR" sz="3600" b="0" i="0" u="none" strike="noStrike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BA60742-2CCB-E3CF-4E8E-2E150D1182A6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8CBF0110-B161-A672-15A0-9587592382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0AE4A23D-5857-B30B-1B7E-CCCB6547A1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14E68472-FBA7-0C9F-032A-DB8E3DA57F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3CE80A14-CC87-5FD3-21EB-6CD3648BB9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70BD83A7-EA77-7456-D322-D4620A1990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0" name="TextBox 38">
            <a:extLst>
              <a:ext uri="{FF2B5EF4-FFF2-40B4-BE49-F238E27FC236}">
                <a16:creationId xmlns:a16="http://schemas.microsoft.com/office/drawing/2014/main" id="{3C919B09-3360-AE43-D6E6-C2BB5EB673B0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7E5B6127-B85D-942B-78D9-9E64FFB89B88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93FDD122-3881-2BCB-5DD9-BC27CD3F1437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399F2A27-9F25-3BC1-3C89-F10F68DFAAB9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  <p:pic>
        <p:nvPicPr>
          <p:cNvPr id="7" name="풀(0622)">
            <a:hlinkClick r:id="" action="ppaction://media"/>
            <a:extLst>
              <a:ext uri="{FF2B5EF4-FFF2-40B4-BE49-F238E27FC236}">
                <a16:creationId xmlns:a16="http://schemas.microsoft.com/office/drawing/2014/main" id="{F0A7B23E-1D46-E03B-D86D-4B487D671F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l="37376" r="37565"/>
          <a:stretch/>
        </p:blipFill>
        <p:spPr>
          <a:xfrm>
            <a:off x="6390000" y="1285200"/>
            <a:ext cx="3834000" cy="8676000"/>
          </a:xfrm>
          <a:prstGeom prst="roundRect">
            <a:avLst>
              <a:gd name="adj" fmla="val 7452"/>
            </a:avLst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85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900" y="1485900"/>
            <a:ext cx="16802100" cy="285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5765800"/>
            <a:ext cx="143256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100" y="4483100"/>
            <a:ext cx="1308100" cy="130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484100" y="5219700"/>
            <a:ext cx="266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7137400"/>
            <a:ext cx="143256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100" y="5854700"/>
            <a:ext cx="1295400" cy="130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484100" y="6553200"/>
            <a:ext cx="2667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7800" y="8496300"/>
            <a:ext cx="143256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484100" y="7924800"/>
            <a:ext cx="2667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5100" y="8851900"/>
            <a:ext cx="13081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2484100" y="9296400"/>
            <a:ext cx="266700" cy="25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203700" y="8978900"/>
            <a:ext cx="6527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AWS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를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통한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안정적인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서버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구축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05100" y="7213600"/>
            <a:ext cx="1295400" cy="13081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8" name="TextBox 28"/>
          <p:cNvSpPr txBox="1"/>
          <p:nvPr/>
        </p:nvSpPr>
        <p:spPr>
          <a:xfrm>
            <a:off x="4203700" y="7607300"/>
            <a:ext cx="6527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어플리케이션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최적화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및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경량화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03700" y="6248400"/>
            <a:ext cx="825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위치기반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서비스를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사용하여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사용자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경험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개선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03700" y="4876800"/>
            <a:ext cx="687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직관적인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UI/UX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를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통한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사용자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편의성</a:t>
            </a:r>
            <a:r>
              <a:rPr lang="en-US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 </a:t>
            </a:r>
            <a:r>
              <a:rPr lang="ko-KR" sz="2800" b="0" i="0" u="none" strike="noStrike" dirty="0">
                <a:solidFill>
                  <a:srgbClr val="2D313A"/>
                </a:solidFill>
                <a:latin typeface="Gong Gothic Medium" panose="020B0600000101010101" charset="-127"/>
                <a:ea typeface="Gong Gothic Medium" panose="020B0600000101010101" charset="-127"/>
              </a:rPr>
              <a:t>증가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97100" y="317500"/>
            <a:ext cx="12217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시스템</a:t>
            </a:r>
            <a:r>
              <a:rPr lang="en-US" sz="3600" b="0" i="0" u="none" strike="noStrike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 </a:t>
            </a:r>
            <a:r>
              <a:rPr lang="ko-KR" sz="3600" b="0" i="0" u="none" strike="noStrike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구현</a:t>
            </a:r>
            <a:r>
              <a:rPr lang="en-US" sz="3600" b="0" i="0" u="none" strike="noStrike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 </a:t>
            </a:r>
            <a:r>
              <a:rPr lang="ko-KR" sz="3600" b="0" i="0" u="none" strike="noStrike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평가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F261FA9-51C9-83C9-1B5C-9333747F3C4F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3F149280-B472-3893-ABB1-9F02B2E226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45" name="Picture 34">
            <a:extLst>
              <a:ext uri="{FF2B5EF4-FFF2-40B4-BE49-F238E27FC236}">
                <a16:creationId xmlns:a16="http://schemas.microsoft.com/office/drawing/2014/main" id="{737DF20A-DEC7-7BB5-330D-C99E14EDA4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46" name="Picture 35">
            <a:extLst>
              <a:ext uri="{FF2B5EF4-FFF2-40B4-BE49-F238E27FC236}">
                <a16:creationId xmlns:a16="http://schemas.microsoft.com/office/drawing/2014/main" id="{C7D9DE5E-0E3E-1922-F970-D05E6732EE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47" name="Picture 36">
            <a:extLst>
              <a:ext uri="{FF2B5EF4-FFF2-40B4-BE49-F238E27FC236}">
                <a16:creationId xmlns:a16="http://schemas.microsoft.com/office/drawing/2014/main" id="{1A3F96D0-FE8C-A404-9A4F-7CCB9DEE343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48" name="Picture 37">
            <a:extLst>
              <a:ext uri="{FF2B5EF4-FFF2-40B4-BE49-F238E27FC236}">
                <a16:creationId xmlns:a16="http://schemas.microsoft.com/office/drawing/2014/main" id="{E20C4FA0-4F51-D751-FE0F-DB8971D4CA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49" name="TextBox 38">
            <a:extLst>
              <a:ext uri="{FF2B5EF4-FFF2-40B4-BE49-F238E27FC236}">
                <a16:creationId xmlns:a16="http://schemas.microsoft.com/office/drawing/2014/main" id="{CA1A3625-3A45-C6B7-8D06-DB89E3875FF2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50" name="TextBox 39">
            <a:extLst>
              <a:ext uri="{FF2B5EF4-FFF2-40B4-BE49-F238E27FC236}">
                <a16:creationId xmlns:a16="http://schemas.microsoft.com/office/drawing/2014/main" id="{498B1DB9-A03F-5F70-80A8-39A1C446CCB4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51" name="TextBox 40">
            <a:extLst>
              <a:ext uri="{FF2B5EF4-FFF2-40B4-BE49-F238E27FC236}">
                <a16:creationId xmlns:a16="http://schemas.microsoft.com/office/drawing/2014/main" id="{2393152E-68B1-586F-3AE6-4AE3DF0C794A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52" name="TextBox 41">
            <a:extLst>
              <a:ext uri="{FF2B5EF4-FFF2-40B4-BE49-F238E27FC236}">
                <a16:creationId xmlns:a16="http://schemas.microsoft.com/office/drawing/2014/main" id="{C8123ED2-4CF8-BA2B-539D-89AC1D04BB6E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5842000"/>
            <a:ext cx="1193800" cy="119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484100" y="5219700"/>
            <a:ext cx="2667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7800" y="7137400"/>
            <a:ext cx="143256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484100" y="6553200"/>
            <a:ext cx="2667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7800" y="8496300"/>
            <a:ext cx="143256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484100" y="7924800"/>
            <a:ext cx="2667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5100" y="8585200"/>
            <a:ext cx="1308100" cy="130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484100" y="9296400"/>
            <a:ext cx="266700" cy="2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203700" y="8978900"/>
            <a:ext cx="6527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2D313A"/>
                </a:solidFill>
                <a:latin typeface="Gong Gothic Medium"/>
              </a:rPr>
              <a:t>QR</a:t>
            </a: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스캔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900" y="7277100"/>
            <a:ext cx="1193800" cy="1193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4203700" y="7607300"/>
            <a:ext cx="6527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지도</a:t>
            </a:r>
            <a:r>
              <a:rPr lang="en-US" sz="28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북마크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03700" y="6248400"/>
            <a:ext cx="8255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사용자</a:t>
            </a:r>
            <a:r>
              <a:rPr lang="en-US" sz="28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로그</a:t>
            </a:r>
            <a:r>
              <a:rPr lang="en-US" sz="28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기록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03700" y="4876800"/>
            <a:ext cx="6527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포인트</a:t>
            </a:r>
            <a:r>
              <a:rPr lang="en-US" sz="28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및</a:t>
            </a:r>
            <a:r>
              <a:rPr lang="en-US" sz="28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업적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97100" y="317500"/>
            <a:ext cx="12217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 spc="-200" dirty="0">
                <a:solidFill>
                  <a:srgbClr val="2D313A"/>
                </a:solidFill>
                <a:ea typeface="Gong Gothic Medium"/>
              </a:rPr>
              <a:t>차후</a:t>
            </a:r>
            <a:r>
              <a:rPr lang="en-US" sz="3600" b="0" i="0" u="none" strike="noStrike" spc="-200" dirty="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600" b="0" i="0" u="none" strike="noStrike" spc="-200" dirty="0">
                <a:solidFill>
                  <a:srgbClr val="2D313A"/>
                </a:solidFill>
                <a:ea typeface="Gong Gothic Medium"/>
              </a:rPr>
              <a:t>개발</a:t>
            </a:r>
            <a:r>
              <a:rPr lang="en-US" sz="3600" b="0" i="0" u="none" strike="noStrike" spc="-200" dirty="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600" b="0" i="0" u="none" strike="noStrike" spc="-200" dirty="0">
                <a:solidFill>
                  <a:srgbClr val="2D313A"/>
                </a:solidFill>
                <a:ea typeface="Gong Gothic Medium"/>
              </a:rPr>
              <a:t>계획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7800" y="3022600"/>
            <a:ext cx="143256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4203700" y="2095500"/>
            <a:ext cx="5969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크라우드</a:t>
            </a:r>
            <a:r>
              <a:rPr lang="en-US" sz="28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펀딩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7800" y="4394200"/>
            <a:ext cx="143256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1300" y="3187700"/>
            <a:ext cx="1143000" cy="1143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8600" y="1778000"/>
            <a:ext cx="1193800" cy="1193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43200" y="4546600"/>
            <a:ext cx="1193800" cy="1193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7800" y="5765800"/>
            <a:ext cx="14325600" cy="127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203700" y="3492500"/>
            <a:ext cx="6527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다국어</a:t>
            </a:r>
            <a:r>
              <a:rPr lang="en-US" sz="2800" b="0" i="0" u="none" strike="noStrike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2D313A"/>
                </a:solidFill>
                <a:ea typeface="Gong Gothic Medium"/>
              </a:rPr>
              <a:t>지원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276438900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A67F1E8-D533-4989-1D6D-967EC2C277D5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20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484100" y="5219700"/>
            <a:ext cx="2667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950698" y="6553200"/>
            <a:ext cx="2667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950698" y="7924800"/>
            <a:ext cx="266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2484100" y="9296400"/>
            <a:ext cx="266700" cy="254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2197100" y="317500"/>
            <a:ext cx="12217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차후 개발 일정</a:t>
            </a:r>
            <a:endParaRPr lang="ko-KR" sz="3600" b="0" i="0" u="none" strike="noStrike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BA60742-2CCB-E3CF-4E8E-2E150D1182A6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8CBF0110-B161-A672-15A0-958759238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26" name="Picture 34">
            <a:extLst>
              <a:ext uri="{FF2B5EF4-FFF2-40B4-BE49-F238E27FC236}">
                <a16:creationId xmlns:a16="http://schemas.microsoft.com/office/drawing/2014/main" id="{0AE4A23D-5857-B30B-1B7E-CCCB6547A1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27" name="Picture 35">
            <a:extLst>
              <a:ext uri="{FF2B5EF4-FFF2-40B4-BE49-F238E27FC236}">
                <a16:creationId xmlns:a16="http://schemas.microsoft.com/office/drawing/2014/main" id="{14E68472-FBA7-0C9F-032A-DB8E3DA57F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8" name="Picture 36">
            <a:extLst>
              <a:ext uri="{FF2B5EF4-FFF2-40B4-BE49-F238E27FC236}">
                <a16:creationId xmlns:a16="http://schemas.microsoft.com/office/drawing/2014/main" id="{3CE80A14-CC87-5FD3-21EB-6CD3648BB9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9" name="Picture 37">
            <a:extLst>
              <a:ext uri="{FF2B5EF4-FFF2-40B4-BE49-F238E27FC236}">
                <a16:creationId xmlns:a16="http://schemas.microsoft.com/office/drawing/2014/main" id="{70BD83A7-EA77-7456-D322-D4620A1990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30" name="TextBox 38">
            <a:extLst>
              <a:ext uri="{FF2B5EF4-FFF2-40B4-BE49-F238E27FC236}">
                <a16:creationId xmlns:a16="http://schemas.microsoft.com/office/drawing/2014/main" id="{3C919B09-3360-AE43-D6E6-C2BB5EB673B0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7E5B6127-B85D-942B-78D9-9E64FFB89B88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93FDD122-3881-2BCB-5DD9-BC27CD3F1437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33" name="TextBox 41">
            <a:extLst>
              <a:ext uri="{FF2B5EF4-FFF2-40B4-BE49-F238E27FC236}">
                <a16:creationId xmlns:a16="http://schemas.microsoft.com/office/drawing/2014/main" id="{399F2A27-9F25-3BC1-3C89-F10F68DFAAB9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F065DD6-7789-4F42-892E-790EB5FA4CD7}"/>
              </a:ext>
            </a:extLst>
          </p:cNvPr>
          <p:cNvSpPr/>
          <p:nvPr/>
        </p:nvSpPr>
        <p:spPr>
          <a:xfrm rot="10800000">
            <a:off x="2197100" y="2036821"/>
            <a:ext cx="540000" cy="432000"/>
          </a:xfrm>
          <a:prstGeom prst="triangle">
            <a:avLst/>
          </a:prstGeom>
          <a:solidFill>
            <a:srgbClr val="E6A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5453C932-4D66-4977-9163-52991660032F}"/>
              </a:ext>
            </a:extLst>
          </p:cNvPr>
          <p:cNvSpPr txBox="1"/>
          <p:nvPr/>
        </p:nvSpPr>
        <p:spPr>
          <a:xfrm>
            <a:off x="2903245" y="1928971"/>
            <a:ext cx="265935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7</a:t>
            </a: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월 일정</a:t>
            </a:r>
            <a:endParaRPr lang="ko-KR" sz="3000" b="1" i="0" u="none" strike="noStrike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0FF2687F-8577-45E4-BF4C-C0D20676CD77}"/>
              </a:ext>
            </a:extLst>
          </p:cNvPr>
          <p:cNvSpPr txBox="1"/>
          <p:nvPr/>
        </p:nvSpPr>
        <p:spPr>
          <a:xfrm>
            <a:off x="2467098" y="2637081"/>
            <a:ext cx="5533901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Branch</a:t>
            </a: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 분리 및 코드 </a:t>
            </a:r>
            <a:r>
              <a:rPr lang="ko-KR" altLang="en-US" sz="3000" b="1" spc="-200" dirty="0" err="1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리팩토링</a:t>
            </a:r>
            <a:endParaRPr lang="en-US" altLang="ko-KR" sz="3000" b="1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7B78C87E-C90A-478E-8391-EFC19AD1E649}"/>
              </a:ext>
            </a:extLst>
          </p:cNvPr>
          <p:cNvSpPr txBox="1"/>
          <p:nvPr/>
        </p:nvSpPr>
        <p:spPr>
          <a:xfrm>
            <a:off x="2467099" y="3299741"/>
            <a:ext cx="5533902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전체 코드 유지 보수에 따른 앱 경량화</a:t>
            </a:r>
            <a:endParaRPr lang="en-US" altLang="ko-KR" sz="3000" b="1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72515B92-D8C5-41A0-BE9F-4385F48DF156}"/>
              </a:ext>
            </a:extLst>
          </p:cNvPr>
          <p:cNvSpPr txBox="1"/>
          <p:nvPr/>
        </p:nvSpPr>
        <p:spPr>
          <a:xfrm>
            <a:off x="2501735" y="3962400"/>
            <a:ext cx="5499266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AWS </a:t>
            </a: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서버로 변경</a:t>
            </a:r>
            <a:endParaRPr lang="en-US" altLang="ko-KR" sz="3000" b="1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7C9A94D-A8A1-4871-BD1C-5CD125F65FC0}"/>
              </a:ext>
            </a:extLst>
          </p:cNvPr>
          <p:cNvCxnSpPr>
            <a:cxnSpLocks/>
          </p:cNvCxnSpPr>
          <p:nvPr/>
        </p:nvCxnSpPr>
        <p:spPr>
          <a:xfrm>
            <a:off x="2006600" y="5276315"/>
            <a:ext cx="15120000" cy="0"/>
          </a:xfrm>
          <a:prstGeom prst="line">
            <a:avLst/>
          </a:prstGeom>
          <a:ln w="38100">
            <a:solidFill>
              <a:srgbClr val="ABD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95CAA2-4F1F-41B3-80CA-23B4C18827CB}"/>
              </a:ext>
            </a:extLst>
          </p:cNvPr>
          <p:cNvCxnSpPr>
            <a:cxnSpLocks/>
          </p:cNvCxnSpPr>
          <p:nvPr/>
        </p:nvCxnSpPr>
        <p:spPr>
          <a:xfrm rot="5400000">
            <a:off x="5966600" y="5276315"/>
            <a:ext cx="7200000" cy="0"/>
          </a:xfrm>
          <a:prstGeom prst="line">
            <a:avLst/>
          </a:prstGeom>
          <a:ln w="38100">
            <a:solidFill>
              <a:srgbClr val="ABD8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FDE80914-B0A3-4290-8B7E-F9FB129EDE6C}"/>
              </a:ext>
            </a:extLst>
          </p:cNvPr>
          <p:cNvSpPr/>
          <p:nvPr/>
        </p:nvSpPr>
        <p:spPr>
          <a:xfrm rot="10800000">
            <a:off x="9753600" y="2023354"/>
            <a:ext cx="540000" cy="432000"/>
          </a:xfrm>
          <a:prstGeom prst="triangle">
            <a:avLst/>
          </a:prstGeom>
          <a:solidFill>
            <a:srgbClr val="E6A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C0B1E14C-A1B5-41A7-A5B5-D0931B8E1F90}"/>
              </a:ext>
            </a:extLst>
          </p:cNvPr>
          <p:cNvSpPr txBox="1"/>
          <p:nvPr/>
        </p:nvSpPr>
        <p:spPr>
          <a:xfrm>
            <a:off x="10459745" y="1915504"/>
            <a:ext cx="265935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8</a:t>
            </a: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월 일정</a:t>
            </a:r>
            <a:endParaRPr lang="ko-KR" sz="3000" b="1" i="0" u="none" strike="noStrike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46983607-8A28-4BD1-B5C1-612EAC9BFD8A}"/>
              </a:ext>
            </a:extLst>
          </p:cNvPr>
          <p:cNvSpPr txBox="1"/>
          <p:nvPr/>
        </p:nvSpPr>
        <p:spPr>
          <a:xfrm>
            <a:off x="10023598" y="2623614"/>
            <a:ext cx="5533901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메인 및 전체 디자인 수정</a:t>
            </a:r>
            <a:endParaRPr lang="en-US" altLang="ko-KR" sz="3000" b="1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75C2979C-8221-4BE9-8DAB-9EFE683FCB13}"/>
              </a:ext>
            </a:extLst>
          </p:cNvPr>
          <p:cNvSpPr txBox="1"/>
          <p:nvPr/>
        </p:nvSpPr>
        <p:spPr>
          <a:xfrm>
            <a:off x="10023599" y="3286274"/>
            <a:ext cx="5533902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DB </a:t>
            </a: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설계 수정에 따른 정규화</a:t>
            </a:r>
            <a:endParaRPr lang="en-US" altLang="ko-KR" sz="3000" b="1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2C8BD78D-527C-4E01-A68F-6CEE9244DA15}"/>
              </a:ext>
            </a:extLst>
          </p:cNvPr>
          <p:cNvSpPr txBox="1"/>
          <p:nvPr/>
        </p:nvSpPr>
        <p:spPr>
          <a:xfrm>
            <a:off x="10058234" y="3948933"/>
            <a:ext cx="7251863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위치 기반 서비스 수정에 따른 사용자 편의성 증대</a:t>
            </a:r>
            <a:endParaRPr lang="en-US" altLang="ko-KR" sz="3000" b="1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9ED67057-8A60-4B25-8B0A-E8102AD79C7E}"/>
              </a:ext>
            </a:extLst>
          </p:cNvPr>
          <p:cNvSpPr/>
          <p:nvPr/>
        </p:nvSpPr>
        <p:spPr>
          <a:xfrm rot="10800000">
            <a:off x="2197099" y="5843601"/>
            <a:ext cx="540000" cy="432000"/>
          </a:xfrm>
          <a:prstGeom prst="triangle">
            <a:avLst/>
          </a:prstGeom>
          <a:solidFill>
            <a:srgbClr val="E6A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F740C3AC-EAFD-4867-A5F8-4015D788C720}"/>
              </a:ext>
            </a:extLst>
          </p:cNvPr>
          <p:cNvSpPr txBox="1"/>
          <p:nvPr/>
        </p:nvSpPr>
        <p:spPr>
          <a:xfrm>
            <a:off x="2903244" y="5735751"/>
            <a:ext cx="2659355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9</a:t>
            </a: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월 일정</a:t>
            </a:r>
            <a:endParaRPr lang="ko-KR" sz="3000" b="1" i="0" u="none" strike="noStrike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6DE1DD1C-9C75-4CE1-BA75-9A813914EC47}"/>
              </a:ext>
            </a:extLst>
          </p:cNvPr>
          <p:cNvSpPr txBox="1"/>
          <p:nvPr/>
        </p:nvSpPr>
        <p:spPr>
          <a:xfrm>
            <a:off x="2467097" y="6443861"/>
            <a:ext cx="5533901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Back-End</a:t>
            </a: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 일부 로직 수정</a:t>
            </a:r>
            <a:endParaRPr lang="en-US" altLang="ko-KR" sz="3000" b="1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69BCFD99-735D-46D0-93BD-04DD644904DA}"/>
              </a:ext>
            </a:extLst>
          </p:cNvPr>
          <p:cNvSpPr txBox="1"/>
          <p:nvPr/>
        </p:nvSpPr>
        <p:spPr>
          <a:xfrm>
            <a:off x="2467098" y="7106521"/>
            <a:ext cx="6709306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다국어</a:t>
            </a:r>
            <a:r>
              <a: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, QR Code, </a:t>
            </a: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업적 및 포인트 등 개발</a:t>
            </a:r>
            <a:endParaRPr lang="en-US" altLang="ko-KR" sz="3000" b="1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10F2E394-D8F6-491F-8535-BD13E6310B66}"/>
              </a:ext>
            </a:extLst>
          </p:cNvPr>
          <p:cNvSpPr txBox="1"/>
          <p:nvPr/>
        </p:nvSpPr>
        <p:spPr>
          <a:xfrm>
            <a:off x="2501733" y="7769180"/>
            <a:ext cx="6404671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Log </a:t>
            </a:r>
            <a:r>
              <a:rPr lang="ko-KR" altLang="en-US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생성에 따른 앱 장애 대응 및 오류 파악</a:t>
            </a:r>
            <a:endParaRPr lang="en-US" altLang="ko-KR" sz="3000" b="1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885D7C-4904-4D54-B484-3CBD1271B4C9}"/>
              </a:ext>
            </a:extLst>
          </p:cNvPr>
          <p:cNvGrpSpPr/>
          <p:nvPr/>
        </p:nvGrpSpPr>
        <p:grpSpPr>
          <a:xfrm>
            <a:off x="9956797" y="5735751"/>
            <a:ext cx="5803901" cy="2681129"/>
            <a:chOff x="2386751" y="5701878"/>
            <a:chExt cx="5803901" cy="2681129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31CCF0A9-392C-461D-B5C1-2D647B29B40B}"/>
                </a:ext>
              </a:extLst>
            </p:cNvPr>
            <p:cNvSpPr/>
            <p:nvPr/>
          </p:nvSpPr>
          <p:spPr>
            <a:xfrm rot="10800000">
              <a:off x="2386751" y="5809728"/>
              <a:ext cx="540000" cy="432000"/>
            </a:xfrm>
            <a:prstGeom prst="triangle">
              <a:avLst/>
            </a:prstGeom>
            <a:solidFill>
              <a:srgbClr val="E6A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TextBox 23">
              <a:extLst>
                <a:ext uri="{FF2B5EF4-FFF2-40B4-BE49-F238E27FC236}">
                  <a16:creationId xmlns:a16="http://schemas.microsoft.com/office/drawing/2014/main" id="{FD6838A3-497A-4C93-A35C-D555B17F194A}"/>
                </a:ext>
              </a:extLst>
            </p:cNvPr>
            <p:cNvSpPr txBox="1"/>
            <p:nvPr/>
          </p:nvSpPr>
          <p:spPr>
            <a:xfrm>
              <a:off x="3092896" y="5701878"/>
              <a:ext cx="2659355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altLang="ko-KR" sz="3000" b="1" spc="-200" dirty="0">
                  <a:solidFill>
                    <a:srgbClr val="2D313A"/>
                  </a:solidFill>
                  <a:latin typeface="Gong Gothic Medium" panose="020B0600000101010101" pitchFamily="34" charset="-127"/>
                  <a:ea typeface="Gong Gothic Medium" panose="020B0600000101010101" pitchFamily="34" charset="-127"/>
                </a:rPr>
                <a:t>10</a:t>
              </a:r>
              <a:r>
                <a:rPr lang="ko-KR" altLang="en-US" sz="3000" b="1" spc="-200" dirty="0">
                  <a:solidFill>
                    <a:srgbClr val="2D313A"/>
                  </a:solidFill>
                  <a:latin typeface="Gong Gothic Medium" panose="020B0600000101010101" pitchFamily="34" charset="-127"/>
                  <a:ea typeface="Gong Gothic Medium" panose="020B0600000101010101" pitchFamily="34" charset="-127"/>
                </a:rPr>
                <a:t>월 일정</a:t>
              </a:r>
              <a:endParaRPr lang="ko-KR" sz="3000" b="1" i="0" u="none" strike="noStrike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endParaRPr>
            </a:p>
          </p:txBody>
        </p:sp>
        <p:sp>
          <p:nvSpPr>
            <p:cNvPr id="53" name="TextBox 23">
              <a:extLst>
                <a:ext uri="{FF2B5EF4-FFF2-40B4-BE49-F238E27FC236}">
                  <a16:creationId xmlns:a16="http://schemas.microsoft.com/office/drawing/2014/main" id="{B00D2074-E232-4153-88B2-4790F271AD1C}"/>
                </a:ext>
              </a:extLst>
            </p:cNvPr>
            <p:cNvSpPr txBox="1"/>
            <p:nvPr/>
          </p:nvSpPr>
          <p:spPr>
            <a:xfrm>
              <a:off x="2656749" y="6409988"/>
              <a:ext cx="5533901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3000" b="1" spc="-200" dirty="0" err="1">
                  <a:solidFill>
                    <a:srgbClr val="2D313A"/>
                  </a:solidFill>
                  <a:latin typeface="Gong Gothic Medium" panose="020B0600000101010101" pitchFamily="34" charset="-127"/>
                  <a:ea typeface="Gong Gothic Medium" panose="020B0600000101010101" pitchFamily="34" charset="-127"/>
                </a:rPr>
                <a:t>크라우드</a:t>
              </a:r>
              <a:r>
                <a:rPr lang="ko-KR" altLang="en-US" sz="3000" b="1" spc="-200" dirty="0">
                  <a:solidFill>
                    <a:srgbClr val="2D313A"/>
                  </a:solidFill>
                  <a:latin typeface="Gong Gothic Medium" panose="020B0600000101010101" pitchFamily="34" charset="-127"/>
                  <a:ea typeface="Gong Gothic Medium" panose="020B0600000101010101" pitchFamily="34" charset="-127"/>
                </a:rPr>
                <a:t> </a:t>
              </a:r>
              <a:r>
                <a:rPr lang="ko-KR" altLang="en-US" sz="3000" b="1" spc="-200" dirty="0" err="1">
                  <a:solidFill>
                    <a:srgbClr val="2D313A"/>
                  </a:solidFill>
                  <a:latin typeface="Gong Gothic Medium" panose="020B0600000101010101" pitchFamily="34" charset="-127"/>
                  <a:ea typeface="Gong Gothic Medium" panose="020B0600000101010101" pitchFamily="34" charset="-127"/>
                </a:rPr>
                <a:t>펀딩</a:t>
              </a:r>
              <a:r>
                <a:rPr lang="ko-KR" altLang="en-US" sz="3000" b="1" spc="-200" dirty="0">
                  <a:solidFill>
                    <a:srgbClr val="2D313A"/>
                  </a:solidFill>
                  <a:latin typeface="Gong Gothic Medium" panose="020B0600000101010101" pitchFamily="34" charset="-127"/>
                  <a:ea typeface="Gong Gothic Medium" panose="020B0600000101010101" pitchFamily="34" charset="-127"/>
                </a:rPr>
                <a:t> 시스템 구축</a:t>
              </a:r>
              <a:endPara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endParaRPr>
            </a:p>
          </p:txBody>
        </p:sp>
        <p:sp>
          <p:nvSpPr>
            <p:cNvPr id="54" name="TextBox 23">
              <a:extLst>
                <a:ext uri="{FF2B5EF4-FFF2-40B4-BE49-F238E27FC236}">
                  <a16:creationId xmlns:a16="http://schemas.microsoft.com/office/drawing/2014/main" id="{F592BC8F-76D0-4EB7-B06D-C3B9398E71EB}"/>
                </a:ext>
              </a:extLst>
            </p:cNvPr>
            <p:cNvSpPr txBox="1"/>
            <p:nvPr/>
          </p:nvSpPr>
          <p:spPr>
            <a:xfrm>
              <a:off x="2656750" y="7072648"/>
              <a:ext cx="5533902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ko-KR" altLang="en-US" sz="3000" b="1" spc="-200" dirty="0">
                  <a:solidFill>
                    <a:srgbClr val="2D313A"/>
                  </a:solidFill>
                  <a:latin typeface="Gong Gothic Medium" panose="020B0600000101010101" pitchFamily="34" charset="-127"/>
                  <a:ea typeface="Gong Gothic Medium" panose="020B0600000101010101" pitchFamily="34" charset="-127"/>
                </a:rPr>
                <a:t>일부 에러 수정 및 연동 확인</a:t>
              </a:r>
              <a:endPara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endParaRPr>
            </a:p>
          </p:txBody>
        </p:sp>
        <p:sp>
          <p:nvSpPr>
            <p:cNvPr id="55" name="TextBox 23">
              <a:extLst>
                <a:ext uri="{FF2B5EF4-FFF2-40B4-BE49-F238E27FC236}">
                  <a16:creationId xmlns:a16="http://schemas.microsoft.com/office/drawing/2014/main" id="{059DD146-2891-4098-BEFB-2B0BE9CBDB49}"/>
                </a:ext>
              </a:extLst>
            </p:cNvPr>
            <p:cNvSpPr txBox="1"/>
            <p:nvPr/>
          </p:nvSpPr>
          <p:spPr>
            <a:xfrm>
              <a:off x="2691386" y="7735307"/>
              <a:ext cx="5499266" cy="647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altLang="ko-KR" sz="3000" b="1" spc="-200" dirty="0">
                  <a:solidFill>
                    <a:srgbClr val="2D313A"/>
                  </a:solidFill>
                  <a:latin typeface="Gong Gothic Medium" panose="020B0600000101010101" pitchFamily="34" charset="-127"/>
                  <a:ea typeface="Gong Gothic Medium" panose="020B0600000101010101" pitchFamily="34" charset="-127"/>
                </a:rPr>
                <a:t>Google Store </a:t>
              </a:r>
              <a:r>
                <a:rPr lang="ko-KR" altLang="en-US" sz="3000" b="1" spc="-200" dirty="0">
                  <a:solidFill>
                    <a:srgbClr val="2D313A"/>
                  </a:solidFill>
                  <a:latin typeface="Gong Gothic Medium" panose="020B0600000101010101" pitchFamily="34" charset="-127"/>
                  <a:ea typeface="Gong Gothic Medium" panose="020B0600000101010101" pitchFamily="34" charset="-127"/>
                </a:rPr>
                <a:t>배포</a:t>
              </a:r>
              <a:endParaRPr lang="en-US" altLang="ko-KR" sz="30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endParaRPr>
            </a:p>
          </p:txBody>
        </p:sp>
      </p:grpSp>
      <p:sp>
        <p:nvSpPr>
          <p:cNvPr id="56" name="TextBox 23">
            <a:extLst>
              <a:ext uri="{FF2B5EF4-FFF2-40B4-BE49-F238E27FC236}">
                <a16:creationId xmlns:a16="http://schemas.microsoft.com/office/drawing/2014/main" id="{FB673D64-6778-43E2-BE08-F1530714389F}"/>
              </a:ext>
            </a:extLst>
          </p:cNvPr>
          <p:cNvSpPr txBox="1"/>
          <p:nvPr/>
        </p:nvSpPr>
        <p:spPr>
          <a:xfrm>
            <a:off x="11506200" y="9639300"/>
            <a:ext cx="6540088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2500" b="1" spc="-200" dirty="0">
                <a:solidFill>
                  <a:srgbClr val="2D313A"/>
                </a:solidFill>
                <a:latin typeface="Gong Gothic Medium" panose="020B0600000101010101" pitchFamily="34" charset="-127"/>
                <a:ea typeface="Gong Gothic Medium" panose="020B0600000101010101" pitchFamily="34" charset="-127"/>
              </a:rPr>
              <a:t>진행 상황에 따른 앱 퀄리티 업그레이드 예정</a:t>
            </a:r>
            <a:endParaRPr lang="en-US" altLang="ko-KR" sz="2500" b="1" spc="-200" dirty="0">
              <a:solidFill>
                <a:srgbClr val="2D313A"/>
              </a:solidFill>
              <a:latin typeface="Gong Gothic Medium" panose="020B0600000101010101" pitchFamily="34" charset="-127"/>
              <a:ea typeface="Gong Gothic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2800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9118600"/>
            <a:ext cx="18618200" cy="1371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16400" y="4305300"/>
            <a:ext cx="9855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6600" b="0" i="0" u="none" strike="noStrike">
                <a:solidFill>
                  <a:srgbClr val="595959"/>
                </a:solidFill>
                <a:latin typeface="Pretendard SemiBold"/>
              </a:rPr>
              <a:t>QnA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739900"/>
            <a:ext cx="15875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900" y="8115300"/>
            <a:ext cx="1587500" cy="158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0" y="647700"/>
            <a:ext cx="15875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4400" y="8115300"/>
            <a:ext cx="1587500" cy="1587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813300" y="9499600"/>
            <a:ext cx="8674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2100" b="0" i="0" u="none" strike="noStrike" spc="100">
                <a:solidFill>
                  <a:srgbClr val="595959"/>
                </a:solidFill>
                <a:latin typeface="Pretendard Medium"/>
              </a:rPr>
              <a:t>2024.06.17.(</a:t>
            </a:r>
            <a:r>
              <a:rPr lang="ko-KR" sz="2100" b="0" i="0" u="none" strike="noStrike" spc="100">
                <a:solidFill>
                  <a:srgbClr val="595959"/>
                </a:solidFill>
                <a:ea typeface="Pretendard Medium"/>
              </a:rPr>
              <a:t>월</a:t>
            </a:r>
            <a:r>
              <a:rPr lang="en-US" sz="2100" b="0" i="0" u="none" strike="noStrike" spc="100">
                <a:solidFill>
                  <a:srgbClr val="595959"/>
                </a:solidFill>
                <a:latin typeface="Pretendard Medium"/>
              </a:rPr>
              <a:t>)  |  3</a:t>
            </a:r>
            <a:r>
              <a:rPr lang="ko-KR" sz="2100" b="0" i="0" u="none" strike="noStrike" spc="100">
                <a:solidFill>
                  <a:srgbClr val="595959"/>
                </a:solidFill>
                <a:ea typeface="Pretendard Medium"/>
              </a:rPr>
              <a:t>호관</a:t>
            </a:r>
            <a:r>
              <a:rPr lang="en-US" sz="2100" b="0" i="0" u="none" strike="noStrike" spc="100">
                <a:solidFill>
                  <a:srgbClr val="595959"/>
                </a:solidFill>
                <a:latin typeface="Pretendard Medium"/>
              </a:rPr>
              <a:t> 211</a:t>
            </a:r>
            <a:r>
              <a:rPr lang="ko-KR" sz="2100" b="0" i="0" u="none" strike="noStrike" spc="100">
                <a:solidFill>
                  <a:srgbClr val="595959"/>
                </a:solidFill>
                <a:ea typeface="Pretendard Medium"/>
              </a:rPr>
              <a:t>호</a:t>
            </a:r>
            <a:r>
              <a:rPr lang="en-US" sz="2100" b="0" i="0" u="none" strike="noStrike" spc="100">
                <a:solidFill>
                  <a:srgbClr val="595959"/>
                </a:solidFill>
                <a:latin typeface="Pretendard Medium"/>
              </a:rPr>
              <a:t>  |  PPT </a:t>
            </a:r>
            <a:r>
              <a:rPr lang="ko-KR" sz="2100" b="0" i="0" u="none" strike="noStrike" spc="100">
                <a:solidFill>
                  <a:srgbClr val="595959"/>
                </a:solidFill>
                <a:ea typeface="Pretendard Medium"/>
              </a:rPr>
              <a:t>발표자</a:t>
            </a:r>
            <a:r>
              <a:rPr lang="en-US" sz="2100" b="0" i="0" u="none" strike="noStrike" spc="100">
                <a:solidFill>
                  <a:srgbClr val="595959"/>
                </a:solidFill>
                <a:latin typeface="Pretendard Medium"/>
              </a:rPr>
              <a:t> : 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2476500"/>
            <a:ext cx="469900" cy="469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6700" y="508000"/>
            <a:ext cx="12700" cy="7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6700" y="711200"/>
            <a:ext cx="12700" cy="7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15608300" y="609600"/>
            <a:ext cx="127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15405100" y="609600"/>
            <a:ext cx="12700" cy="7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15532100" y="711200"/>
            <a:ext cx="127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60000">
            <a:off x="15481300" y="508000"/>
            <a:ext cx="127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000000">
            <a:off x="15455900" y="520700"/>
            <a:ext cx="12700" cy="7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000000">
            <a:off x="15557500" y="698500"/>
            <a:ext cx="12700" cy="7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5582900" y="685800"/>
            <a:ext cx="127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5430500" y="533400"/>
            <a:ext cx="12700" cy="7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300000">
            <a:off x="15405100" y="584200"/>
            <a:ext cx="127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300000">
            <a:off x="15608300" y="635000"/>
            <a:ext cx="127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0">
            <a:off x="15417800" y="558800"/>
            <a:ext cx="12700" cy="76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0">
            <a:off x="15595600" y="660400"/>
            <a:ext cx="12700" cy="76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500000">
            <a:off x="15608300" y="584200"/>
            <a:ext cx="127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60000">
            <a:off x="15595600" y="558800"/>
            <a:ext cx="12700" cy="76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60000">
            <a:off x="15417800" y="660400"/>
            <a:ext cx="12700" cy="7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500000">
            <a:off x="15405100" y="635000"/>
            <a:ext cx="127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60000">
            <a:off x="15582900" y="533400"/>
            <a:ext cx="12700" cy="76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60000">
            <a:off x="15430500" y="685800"/>
            <a:ext cx="12700" cy="76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40000">
            <a:off x="15532100" y="508000"/>
            <a:ext cx="127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40000">
            <a:off x="15481300" y="711200"/>
            <a:ext cx="12700" cy="76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15455900" y="698500"/>
            <a:ext cx="12700" cy="76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15557500" y="520700"/>
            <a:ext cx="1270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9118600"/>
            <a:ext cx="18618200" cy="1371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23200" y="4000500"/>
            <a:ext cx="98552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6600" b="0" i="0" u="none" strike="noStrike">
                <a:solidFill>
                  <a:srgbClr val="595959"/>
                </a:solidFill>
                <a:latin typeface="Pretendard SemiBold"/>
              </a:rPr>
              <a:t>Thank you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100" y="1739900"/>
            <a:ext cx="1587500" cy="1587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900" y="8115300"/>
            <a:ext cx="1587500" cy="1587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4400" y="647700"/>
            <a:ext cx="1587500" cy="1587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13300" y="9499600"/>
            <a:ext cx="8674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940"/>
              </a:lnSpc>
            </a:pPr>
            <a:r>
              <a:rPr lang="en-US" sz="2100" b="0" i="0" u="none" strike="noStrike" spc="100">
                <a:solidFill>
                  <a:srgbClr val="595959"/>
                </a:solidFill>
                <a:latin typeface="Pretendard Medium"/>
              </a:rPr>
              <a:t>2024.06.17.(</a:t>
            </a:r>
            <a:r>
              <a:rPr lang="ko-KR" sz="2100" b="0" i="0" u="none" strike="noStrike" spc="100">
                <a:solidFill>
                  <a:srgbClr val="595959"/>
                </a:solidFill>
                <a:ea typeface="Pretendard Medium"/>
              </a:rPr>
              <a:t>월</a:t>
            </a:r>
            <a:r>
              <a:rPr lang="en-US" sz="2100" b="0" i="0" u="none" strike="noStrike" spc="100">
                <a:solidFill>
                  <a:srgbClr val="595959"/>
                </a:solidFill>
                <a:latin typeface="Pretendard Medium"/>
              </a:rPr>
              <a:t>)  |  3</a:t>
            </a:r>
            <a:r>
              <a:rPr lang="ko-KR" sz="2100" b="0" i="0" u="none" strike="noStrike" spc="100">
                <a:solidFill>
                  <a:srgbClr val="595959"/>
                </a:solidFill>
                <a:ea typeface="Pretendard Medium"/>
              </a:rPr>
              <a:t>호관</a:t>
            </a:r>
            <a:r>
              <a:rPr lang="en-US" sz="2100" b="0" i="0" u="none" strike="noStrike" spc="100">
                <a:solidFill>
                  <a:srgbClr val="595959"/>
                </a:solidFill>
                <a:latin typeface="Pretendard Medium"/>
              </a:rPr>
              <a:t> 211</a:t>
            </a:r>
            <a:r>
              <a:rPr lang="ko-KR" sz="2100" b="0" i="0" u="none" strike="noStrike" spc="100">
                <a:solidFill>
                  <a:srgbClr val="595959"/>
                </a:solidFill>
                <a:ea typeface="Pretendard Medium"/>
              </a:rPr>
              <a:t>호</a:t>
            </a:r>
            <a:r>
              <a:rPr lang="en-US" sz="2100" b="0" i="0" u="none" strike="noStrike" spc="100">
                <a:solidFill>
                  <a:srgbClr val="595959"/>
                </a:solidFill>
                <a:latin typeface="Pretendard Medium"/>
              </a:rPr>
              <a:t>  |  PPT </a:t>
            </a:r>
            <a:r>
              <a:rPr lang="ko-KR" sz="2100" b="0" i="0" u="none" strike="noStrike" spc="100">
                <a:solidFill>
                  <a:srgbClr val="595959"/>
                </a:solidFill>
                <a:ea typeface="Pretendard Medium"/>
              </a:rPr>
              <a:t>발표자</a:t>
            </a:r>
            <a:r>
              <a:rPr lang="en-US" sz="2100" b="0" i="0" u="none" strike="noStrike" spc="100">
                <a:solidFill>
                  <a:srgbClr val="595959"/>
                </a:solidFill>
                <a:latin typeface="Pretendard Medium"/>
              </a:rPr>
              <a:t> : </a:t>
            </a:r>
            <a:r>
              <a:rPr lang="ko-KR" sz="2100" b="0" i="0" u="none" strike="noStrike" spc="100">
                <a:solidFill>
                  <a:srgbClr val="595959"/>
                </a:solidFill>
                <a:ea typeface="Pretendard Medium"/>
              </a:rPr>
              <a:t>연정흠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2476500"/>
            <a:ext cx="469900" cy="469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6700" y="508000"/>
            <a:ext cx="12700" cy="7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6700" y="711200"/>
            <a:ext cx="12700" cy="76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15608300" y="609600"/>
            <a:ext cx="12700" cy="7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15405100" y="609600"/>
            <a:ext cx="12700" cy="7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15532100" y="711200"/>
            <a:ext cx="12700" cy="7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60000">
            <a:off x="15481300" y="508000"/>
            <a:ext cx="127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000000">
            <a:off x="15455900" y="520700"/>
            <a:ext cx="127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000000">
            <a:off x="15557500" y="698500"/>
            <a:ext cx="12700" cy="76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5582900" y="685800"/>
            <a:ext cx="12700" cy="7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100000">
            <a:off x="15430500" y="533400"/>
            <a:ext cx="12700" cy="76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300000">
            <a:off x="15405100" y="584200"/>
            <a:ext cx="12700" cy="7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300000">
            <a:off x="15608300" y="635000"/>
            <a:ext cx="12700" cy="76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0">
            <a:off x="15417800" y="558800"/>
            <a:ext cx="12700" cy="76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0">
            <a:off x="15595600" y="660400"/>
            <a:ext cx="12700" cy="76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500000">
            <a:off x="15608300" y="584200"/>
            <a:ext cx="12700" cy="76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60000">
            <a:off x="15595600" y="558800"/>
            <a:ext cx="12700" cy="76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60000">
            <a:off x="15417800" y="660400"/>
            <a:ext cx="12700" cy="76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500000">
            <a:off x="15405100" y="635000"/>
            <a:ext cx="12700" cy="76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60000">
            <a:off x="15582900" y="533400"/>
            <a:ext cx="12700" cy="76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60000">
            <a:off x="15430500" y="685800"/>
            <a:ext cx="12700" cy="76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40000">
            <a:off x="15532100" y="508000"/>
            <a:ext cx="12700" cy="76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40000">
            <a:off x="15481300" y="711200"/>
            <a:ext cx="12700" cy="76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15455900" y="698500"/>
            <a:ext cx="12700" cy="76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15557500" y="520700"/>
            <a:ext cx="12700" cy="76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7226300" cy="9118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18288000" cy="8864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0" y="317500"/>
            <a:ext cx="8585200" cy="68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2636500" y="203200"/>
            <a:ext cx="685800" cy="91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1900" y="381000"/>
            <a:ext cx="520700" cy="520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-190500000" y="2147483647"/>
            <a:ext cx="2147483647" cy="13335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-12700" y="9093200"/>
            <a:ext cx="36068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3670300" y="9093200"/>
            <a:ext cx="36068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7340600" y="9093200"/>
            <a:ext cx="36068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11023600" y="9093200"/>
            <a:ext cx="36068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14706600" y="9093200"/>
            <a:ext cx="36068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9067800"/>
            <a:ext cx="36195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" y="9372600"/>
            <a:ext cx="685800" cy="685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400" y="9372600"/>
            <a:ext cx="685800" cy="685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4200" y="9474200"/>
            <a:ext cx="495300" cy="495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33900" y="9512300"/>
            <a:ext cx="533400" cy="533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10000" y="9575800"/>
            <a:ext cx="406400" cy="406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768600" y="9499600"/>
            <a:ext cx="2032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Light"/>
              </a:rPr>
              <a:t>02:00 / 10:00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94300" y="457200"/>
            <a:ext cx="4254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Gong Gothic Medium"/>
              </a:rPr>
              <a:t>프로젝트</a:t>
            </a:r>
            <a:r>
              <a:rPr lang="en-US" sz="2400" b="0" i="0" u="none" strike="noStrike" dirty="0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Gong Gothic Medium"/>
              </a:rPr>
              <a:t>개요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44700"/>
            <a:ext cx="16675100" cy="6692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>
            <a:alphaModFix amt="30000"/>
          </a:blip>
          <a:stretch>
            <a:fillRect/>
          </a:stretch>
        </p:blipFill>
        <p:spPr>
          <a:xfrm rot="5400000">
            <a:off x="3263900" y="5842000"/>
            <a:ext cx="34671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>
            <a:alphaModFix amt="30000"/>
          </a:blip>
          <a:stretch>
            <a:fillRect/>
          </a:stretch>
        </p:blipFill>
        <p:spPr>
          <a:xfrm rot="5400000">
            <a:off x="7416800" y="5842000"/>
            <a:ext cx="34671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>
            <a:alphaModFix amt="30000"/>
          </a:blip>
          <a:stretch>
            <a:fillRect/>
          </a:stretch>
        </p:blipFill>
        <p:spPr>
          <a:xfrm rot="5400000">
            <a:off x="11569700" y="5842000"/>
            <a:ext cx="3467100" cy="254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3" name="TextBox 33"/>
          <p:cNvSpPr txBox="1"/>
          <p:nvPr/>
        </p:nvSpPr>
        <p:spPr>
          <a:xfrm>
            <a:off x="1358900" y="6946900"/>
            <a:ext cx="3136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800" b="0" i="0" u="none" strike="noStrike">
                <a:solidFill>
                  <a:srgbClr val="000000">
                    <a:alpha val="70196"/>
                  </a:srgbClr>
                </a:solidFill>
                <a:latin typeface="Gong Gothic Medium"/>
              </a:rPr>
              <a:t>2024 </a:t>
            </a:r>
            <a:r>
              <a:rPr lang="ko-KR" sz="2800" b="0" i="0" u="none" strike="noStrike">
                <a:solidFill>
                  <a:srgbClr val="000000">
                    <a:alpha val="70196"/>
                  </a:srgbClr>
                </a:solidFill>
                <a:ea typeface="Gong Gothic Medium"/>
              </a:rPr>
              <a:t>트렌드</a:t>
            </a:r>
            <a:r>
              <a:rPr lang="en-US" sz="2800" b="0" i="0" u="none" strike="noStrike">
                <a:solidFill>
                  <a:srgbClr val="000000">
                    <a:alpha val="70196"/>
                  </a:srgbClr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000000">
                    <a:alpha val="70196"/>
                  </a:srgbClr>
                </a:solidFill>
                <a:ea typeface="Gong Gothic Medium"/>
              </a:rPr>
              <a:t>변화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08100" y="3810000"/>
            <a:ext cx="3238500" cy="3238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38"/>
          <p:cNvSpPr txBox="1"/>
          <p:nvPr/>
        </p:nvSpPr>
        <p:spPr>
          <a:xfrm>
            <a:off x="5549900" y="6934200"/>
            <a:ext cx="306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2800" b="0" i="0" u="none" strike="noStrike">
                <a:solidFill>
                  <a:srgbClr val="000000">
                    <a:alpha val="70196"/>
                  </a:srgbClr>
                </a:solidFill>
                <a:ea typeface="Gong Gothic Medium"/>
              </a:rPr>
              <a:t>신뢰있는</a:t>
            </a:r>
            <a:r>
              <a:rPr lang="en-US" sz="2800" b="0" i="0" u="none" strike="noStrike">
                <a:solidFill>
                  <a:srgbClr val="000000">
                    <a:alpha val="70196"/>
                  </a:srgbClr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000000">
                    <a:alpha val="70196"/>
                  </a:srgbClr>
                </a:solidFill>
                <a:ea typeface="Gong Gothic Medium"/>
              </a:rPr>
              <a:t>정보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0" name="TextBox 40"/>
          <p:cNvSpPr txBox="1"/>
          <p:nvPr/>
        </p:nvSpPr>
        <p:spPr>
          <a:xfrm>
            <a:off x="9702800" y="6934200"/>
            <a:ext cx="306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2800" b="0" i="0" u="none" strike="noStrike">
                <a:solidFill>
                  <a:srgbClr val="000000">
                    <a:alpha val="70196"/>
                  </a:srgbClr>
                </a:solidFill>
                <a:ea typeface="Gong Gothic Medium"/>
              </a:rPr>
              <a:t>손실</a:t>
            </a:r>
            <a:r>
              <a:rPr lang="en-US" sz="2800" b="0" i="0" u="none" strike="noStrike">
                <a:solidFill>
                  <a:srgbClr val="000000">
                    <a:alpha val="70196"/>
                  </a:srgbClr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000000">
                    <a:alpha val="70196"/>
                  </a:srgbClr>
                </a:solidFill>
                <a:ea typeface="Gong Gothic Medium"/>
              </a:rPr>
              <a:t>비용</a:t>
            </a:r>
            <a:r>
              <a:rPr lang="en-US" sz="2800" b="0" i="0" u="none" strike="noStrike">
                <a:solidFill>
                  <a:srgbClr val="000000">
                    <a:alpha val="70196"/>
                  </a:srgbClr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000000">
                    <a:alpha val="70196"/>
                  </a:srgbClr>
                </a:solidFill>
                <a:ea typeface="Gong Gothic Medium"/>
              </a:rPr>
              <a:t>최소화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66300" y="4254500"/>
            <a:ext cx="2921000" cy="23622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3" name="TextBox 43"/>
          <p:cNvSpPr txBox="1"/>
          <p:nvPr/>
        </p:nvSpPr>
        <p:spPr>
          <a:xfrm>
            <a:off x="13855700" y="6934200"/>
            <a:ext cx="306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2800" b="0" i="0" u="none" strike="noStrike">
                <a:solidFill>
                  <a:srgbClr val="000000">
                    <a:alpha val="70196"/>
                  </a:srgbClr>
                </a:solidFill>
                <a:ea typeface="Gong Gothic Medium"/>
              </a:rPr>
              <a:t>사용자</a:t>
            </a:r>
            <a:r>
              <a:rPr lang="en-US" sz="2800" b="0" i="0" u="none" strike="noStrike">
                <a:solidFill>
                  <a:srgbClr val="000000">
                    <a:alpha val="70196"/>
                  </a:srgbClr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000000">
                    <a:alpha val="70196"/>
                  </a:srgbClr>
                </a:solidFill>
                <a:ea typeface="Gong Gothic Medium"/>
              </a:rPr>
              <a:t>경험</a:t>
            </a:r>
            <a:r>
              <a:rPr lang="en-US" sz="2800" b="0" i="0" u="none" strike="noStrike">
                <a:solidFill>
                  <a:srgbClr val="000000">
                    <a:alpha val="70196"/>
                  </a:srgbClr>
                </a:solidFill>
                <a:latin typeface="Gong Gothic Medium"/>
              </a:rPr>
              <a:t> </a:t>
            </a:r>
            <a:r>
              <a:rPr lang="ko-KR" sz="2800" b="0" i="0" u="none" strike="noStrike">
                <a:solidFill>
                  <a:srgbClr val="000000">
                    <a:alpha val="70196"/>
                  </a:srgbClr>
                </a:solidFill>
                <a:ea typeface="Gong Gothic Medium"/>
              </a:rPr>
              <a:t>개선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198600" y="4254500"/>
            <a:ext cx="2374900" cy="2374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2800" y="2070100"/>
            <a:ext cx="3987800" cy="8890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52600" y="2146300"/>
            <a:ext cx="685800" cy="6858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59400" y="4127500"/>
            <a:ext cx="3429000" cy="2857500"/>
          </a:xfrm>
          <a:prstGeom prst="rect">
            <a:avLst/>
          </a:prstGeom>
        </p:spPr>
      </p:pic>
      <p:sp>
        <p:nvSpPr>
          <p:cNvPr id="48" name="타원 47">
            <a:extLst>
              <a:ext uri="{FF2B5EF4-FFF2-40B4-BE49-F238E27FC236}">
                <a16:creationId xmlns:a16="http://schemas.microsoft.com/office/drawing/2014/main" id="{B6A86F91-7183-6288-0D43-7709B7C97FC2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EB88F9-C0C7-60B4-CE0F-4EC2BCF5D75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36" name="Picture 7">
            <a:extLst>
              <a:ext uri="{FF2B5EF4-FFF2-40B4-BE49-F238E27FC236}">
                <a16:creationId xmlns:a16="http://schemas.microsoft.com/office/drawing/2014/main" id="{E6AF47F3-F854-8188-3B2A-D42A0A042C7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44D12B36-894C-025A-61BF-BCD7438AB45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sp>
        <p:nvSpPr>
          <p:cNvPr id="49" name="TextBox 37">
            <a:extLst>
              <a:ext uri="{FF2B5EF4-FFF2-40B4-BE49-F238E27FC236}">
                <a16:creationId xmlns:a16="http://schemas.microsoft.com/office/drawing/2014/main" id="{937B1EC0-F2B0-17E2-C1FD-93D72672705C}"/>
              </a:ext>
            </a:extLst>
          </p:cNvPr>
          <p:cNvSpPr txBox="1"/>
          <p:nvPr/>
        </p:nvSpPr>
        <p:spPr>
          <a:xfrm>
            <a:off x="2108200" y="622300"/>
            <a:ext cx="2603500" cy="7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 err="1">
                <a:solidFill>
                  <a:srgbClr val="2D313A"/>
                </a:solidFill>
                <a:latin typeface="Gong Gothic Medium"/>
              </a:rPr>
              <a:t>PopHub</a:t>
            </a:r>
            <a:endParaRPr lang="en-US" sz="3200" b="0" i="0" u="none" strike="noStrike" dirty="0">
              <a:solidFill>
                <a:srgbClr val="2D313A"/>
              </a:solidFill>
              <a:latin typeface="Gong Gothic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18288000" cy="88646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0" y="317500"/>
            <a:ext cx="8585200" cy="685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2636500" y="203200"/>
            <a:ext cx="6858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1900" y="381000"/>
            <a:ext cx="520700" cy="520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-190500000" y="2147483647"/>
            <a:ext cx="2147483647" cy="13335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-12700" y="9093200"/>
            <a:ext cx="36068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3670300" y="9093200"/>
            <a:ext cx="36068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7340600" y="9093200"/>
            <a:ext cx="36068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11023600" y="9093200"/>
            <a:ext cx="36068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14706600" y="9093200"/>
            <a:ext cx="3606800" cy="101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9067800"/>
            <a:ext cx="3619500" cy="101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" y="9372600"/>
            <a:ext cx="685800" cy="685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400" y="9372600"/>
            <a:ext cx="685800" cy="685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4200" y="9474200"/>
            <a:ext cx="495300" cy="495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33900" y="9512300"/>
            <a:ext cx="533400" cy="533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10000" y="9575800"/>
            <a:ext cx="406400" cy="406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2768600" y="9499600"/>
            <a:ext cx="20320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Light"/>
              </a:rPr>
              <a:t>02:40 / 10:00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94300" y="457200"/>
            <a:ext cx="4254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Gong Gothic Medium"/>
              </a:rPr>
              <a:t>팀원</a:t>
            </a:r>
            <a:r>
              <a:rPr lang="en-US" sz="2400" b="0" i="0" u="none" strike="noStrike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Gong Gothic Medium"/>
              </a:rPr>
              <a:t>소개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" y="3289300"/>
            <a:ext cx="3263900" cy="4241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38200" y="4457700"/>
            <a:ext cx="558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Noto Serif CJK KR Medium"/>
              </a:rPr>
              <a:t>01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298700" y="3441700"/>
            <a:ext cx="990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김영수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87400" y="6870700"/>
            <a:ext cx="2489200" cy="660400"/>
          </a:xfrm>
          <a:prstGeom prst="rect">
            <a:avLst/>
          </a:prstGeom>
          <a:effectLst>
            <a:outerShdw blurRad="60156" dist="60328" dir="2700000">
              <a:srgbClr val="000000">
                <a:alpha val="6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와이어프레임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제작</a:t>
            </a:r>
          </a:p>
          <a:p>
            <a:pPr lvl="0" algn="ctr">
              <a:lnSpc>
                <a:spcPct val="11868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핵심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페이지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제작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7">
            <a:alphaModFix amt="48000"/>
          </a:blip>
          <a:stretch>
            <a:fillRect/>
          </a:stretch>
        </p:blipFill>
        <p:spPr>
          <a:xfrm>
            <a:off x="1981200" y="3860800"/>
            <a:ext cx="1447800" cy="127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482600" y="3352800"/>
            <a:ext cx="1308100" cy="469900"/>
          </a:xfrm>
          <a:prstGeom prst="rect">
            <a:avLst/>
          </a:prstGeom>
          <a:effectLst>
            <a:outerShdw blurRad="85616" dist="62744" dir="2700000">
              <a:srgbClr val="000000">
                <a:alpha val="57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ong Gothic Bold"/>
              </a:rPr>
              <a:t>Front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24300" y="3289300"/>
            <a:ext cx="3263900" cy="42418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4330700" y="4457700"/>
            <a:ext cx="558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Noto Serif CJK KR Medium"/>
              </a:rPr>
              <a:t>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03900" y="3441700"/>
            <a:ext cx="990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황지민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279900" y="6858000"/>
            <a:ext cx="2489200" cy="660400"/>
          </a:xfrm>
          <a:prstGeom prst="rect">
            <a:avLst/>
          </a:prstGeom>
          <a:effectLst>
            <a:outerShdw blurRad="60156" dist="60328" dir="2700000">
              <a:srgbClr val="000000">
                <a:alpha val="6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메인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디자인</a:t>
            </a:r>
          </a:p>
          <a:p>
            <a:pPr lvl="0" algn="ctr">
              <a:lnSpc>
                <a:spcPct val="11868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Front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총괄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17">
            <a:alphaModFix amt="48000"/>
          </a:blip>
          <a:stretch>
            <a:fillRect/>
          </a:stretch>
        </p:blipFill>
        <p:spPr>
          <a:xfrm>
            <a:off x="5473700" y="3860800"/>
            <a:ext cx="1447800" cy="127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3987800" y="3352800"/>
            <a:ext cx="1308100" cy="469900"/>
          </a:xfrm>
          <a:prstGeom prst="rect">
            <a:avLst/>
          </a:prstGeom>
          <a:effectLst>
            <a:outerShdw blurRad="85616" dist="62744" dir="2700000">
              <a:srgbClr val="000000">
                <a:alpha val="57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ong Gothic Bold"/>
              </a:rPr>
              <a:t>Front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05700" y="3289300"/>
            <a:ext cx="3263900" cy="42418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7924800" y="4457700"/>
            <a:ext cx="558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Noto Serif CJK KR Medium"/>
              </a:rPr>
              <a:t>01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385300" y="3441700"/>
            <a:ext cx="990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연정흠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874000" y="6870700"/>
            <a:ext cx="2489200" cy="660400"/>
          </a:xfrm>
          <a:prstGeom prst="rect">
            <a:avLst/>
          </a:prstGeom>
          <a:effectLst>
            <a:outerShdw blurRad="60156" dist="60328" dir="2700000">
              <a:srgbClr val="000000">
                <a:alpha val="6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알림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서비스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구축</a:t>
            </a:r>
          </a:p>
          <a:p>
            <a:pPr lvl="0" algn="ctr">
              <a:lnSpc>
                <a:spcPct val="11868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Firebase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7">
            <a:alphaModFix amt="48000"/>
          </a:blip>
          <a:stretch>
            <a:fillRect/>
          </a:stretch>
        </p:blipFill>
        <p:spPr>
          <a:xfrm>
            <a:off x="9067800" y="3860800"/>
            <a:ext cx="1447800" cy="127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7569200" y="3352800"/>
            <a:ext cx="1308100" cy="469900"/>
          </a:xfrm>
          <a:prstGeom prst="rect">
            <a:avLst/>
          </a:prstGeom>
          <a:effectLst>
            <a:outerShdw blurRad="85616" dist="62744" dir="2700000">
              <a:srgbClr val="000000">
                <a:alpha val="57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ong Gothic Bold"/>
              </a:rPr>
              <a:t>Full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6300" y="3289300"/>
            <a:ext cx="3263900" cy="42418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11455400" y="4457700"/>
            <a:ext cx="558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Noto Serif CJK KR Medium"/>
              </a:rPr>
              <a:t>01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928600" y="3441700"/>
            <a:ext cx="990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김혜현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328400" y="6858000"/>
            <a:ext cx="2667000" cy="660400"/>
          </a:xfrm>
          <a:prstGeom prst="rect">
            <a:avLst/>
          </a:prstGeom>
          <a:effectLst>
            <a:outerShdw blurRad="60156" dist="60328" dir="2700000">
              <a:srgbClr val="000000">
                <a:alpha val="6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결제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시스템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구축</a:t>
            </a:r>
          </a:p>
          <a:p>
            <a:pPr lvl="0" algn="ctr">
              <a:lnSpc>
                <a:spcPct val="118689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Back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총괄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및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DevOps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17">
            <a:alphaModFix amt="48000"/>
          </a:blip>
          <a:stretch>
            <a:fillRect/>
          </a:stretch>
        </p:blipFill>
        <p:spPr>
          <a:xfrm>
            <a:off x="12598400" y="3860800"/>
            <a:ext cx="1447800" cy="12700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1099800" y="3365500"/>
            <a:ext cx="1270000" cy="469900"/>
          </a:xfrm>
          <a:prstGeom prst="rect">
            <a:avLst/>
          </a:prstGeom>
          <a:effectLst>
            <a:outerShdw blurRad="85616" dist="62744" dir="2700000">
              <a:srgbClr val="000000">
                <a:alpha val="57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ong Gothic Bold"/>
              </a:rPr>
              <a:t>Back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05000" y="3327400"/>
            <a:ext cx="3263900" cy="42418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5011400" y="4508500"/>
            <a:ext cx="558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Noto Serif CJK KR Medium"/>
              </a:rPr>
              <a:t>01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6484600" y="3492500"/>
            <a:ext cx="990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Gong Gothic Medium"/>
              </a:rPr>
              <a:t>이진솔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4960600" y="6908800"/>
            <a:ext cx="2489200" cy="660400"/>
          </a:xfrm>
          <a:prstGeom prst="rect">
            <a:avLst/>
          </a:prstGeom>
          <a:effectLst>
            <a:outerShdw blurRad="60156" dist="60328" dir="2700000">
              <a:srgbClr val="000000">
                <a:alpha val="60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추천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시스템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(AI)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구축</a:t>
            </a:r>
          </a:p>
          <a:p>
            <a:pPr lvl="0" algn="ctr">
              <a:lnSpc>
                <a:spcPct val="11868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핵심</a:t>
            </a:r>
            <a:r>
              <a:rPr lang="en-US" sz="1800" b="0" i="0" u="none" strike="noStrike">
                <a:solidFill>
                  <a:srgbClr val="FFFFFF"/>
                </a:solidFill>
                <a:latin typeface="Gong Gothic Medium"/>
              </a:rPr>
              <a:t> API </a:t>
            </a:r>
            <a:r>
              <a:rPr lang="ko-KR" sz="1800" b="0" i="0" u="none" strike="noStrike">
                <a:solidFill>
                  <a:srgbClr val="FFFFFF"/>
                </a:solidFill>
                <a:ea typeface="Gong Gothic Medium"/>
              </a:rPr>
              <a:t>제작</a:t>
            </a: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17">
            <a:alphaModFix amt="48000"/>
          </a:blip>
          <a:stretch>
            <a:fillRect/>
          </a:stretch>
        </p:blipFill>
        <p:spPr>
          <a:xfrm>
            <a:off x="16154400" y="3898900"/>
            <a:ext cx="1447800" cy="127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02600" y="4064000"/>
            <a:ext cx="2082800" cy="26797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95800" y="4064000"/>
            <a:ext cx="2082800" cy="26797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27300" y="4102100"/>
            <a:ext cx="2082800" cy="26797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20500" y="4064000"/>
            <a:ext cx="2082800" cy="26797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5200" y="4064000"/>
            <a:ext cx="2082800" cy="26797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70300" y="9067800"/>
            <a:ext cx="1524000" cy="101600"/>
          </a:xfrm>
          <a:prstGeom prst="rect">
            <a:avLst/>
          </a:prstGeom>
        </p:spPr>
      </p:pic>
      <p:sp>
        <p:nvSpPr>
          <p:cNvPr id="65" name="TextBox 65"/>
          <p:cNvSpPr txBox="1"/>
          <p:nvPr/>
        </p:nvSpPr>
        <p:spPr>
          <a:xfrm>
            <a:off x="14668500" y="3403600"/>
            <a:ext cx="1308100" cy="469900"/>
          </a:xfrm>
          <a:prstGeom prst="rect">
            <a:avLst/>
          </a:prstGeom>
          <a:effectLst>
            <a:outerShdw blurRad="85616" dist="62744" dir="2700000">
              <a:srgbClr val="000000">
                <a:alpha val="57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118689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Gong Gothic Bold"/>
              </a:rPr>
              <a:t>Back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ABD235A-0B06-7D8F-5B6C-5DCAD35D627B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3186583-80E9-9A2F-1933-EBAD71F4B44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F327DEBC-38A0-A1B0-BFF4-AC5CA8EFF9C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67" name="Picture 8">
            <a:extLst>
              <a:ext uri="{FF2B5EF4-FFF2-40B4-BE49-F238E27FC236}">
                <a16:creationId xmlns:a16="http://schemas.microsoft.com/office/drawing/2014/main" id="{0A4E94A2-1043-3087-0199-53CD6027276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sp>
        <p:nvSpPr>
          <p:cNvPr id="68" name="TextBox 37">
            <a:extLst>
              <a:ext uri="{FF2B5EF4-FFF2-40B4-BE49-F238E27FC236}">
                <a16:creationId xmlns:a16="http://schemas.microsoft.com/office/drawing/2014/main" id="{D6BA28B6-6D16-8F71-6F6A-9A97B93FC76C}"/>
              </a:ext>
            </a:extLst>
          </p:cNvPr>
          <p:cNvSpPr txBox="1"/>
          <p:nvPr/>
        </p:nvSpPr>
        <p:spPr>
          <a:xfrm>
            <a:off x="2108200" y="622300"/>
            <a:ext cx="2603500" cy="7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 err="1">
                <a:solidFill>
                  <a:srgbClr val="2D313A"/>
                </a:solidFill>
                <a:latin typeface="Gong Gothic Medium"/>
              </a:rPr>
              <a:t>PopHub</a:t>
            </a:r>
            <a:endParaRPr lang="en-US" sz="3200" b="0" i="0" u="none" strike="noStrike" dirty="0">
              <a:solidFill>
                <a:srgbClr val="2D313A"/>
              </a:solidFill>
              <a:latin typeface="Gong Gothic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18288000" cy="886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0" y="317500"/>
            <a:ext cx="8585200" cy="67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2636500" y="203200"/>
            <a:ext cx="6858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1900" y="381000"/>
            <a:ext cx="520700" cy="520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190500000" y="2147483647"/>
            <a:ext cx="2147483647" cy="1333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-12700" y="9093200"/>
            <a:ext cx="36068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3670300" y="9093200"/>
            <a:ext cx="36068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7340600" y="9093200"/>
            <a:ext cx="36068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11023600" y="9093200"/>
            <a:ext cx="36068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14706600" y="9093200"/>
            <a:ext cx="36068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9067800"/>
            <a:ext cx="36195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" y="9372600"/>
            <a:ext cx="685800" cy="68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400" y="9372600"/>
            <a:ext cx="685800" cy="685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4200" y="9474200"/>
            <a:ext cx="495300" cy="495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33900" y="9512300"/>
            <a:ext cx="533400" cy="533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10000" y="9575800"/>
            <a:ext cx="406400" cy="40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00" y="2044700"/>
            <a:ext cx="16675100" cy="6692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70100"/>
            <a:ext cx="3987800" cy="889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52600" y="2146300"/>
            <a:ext cx="685800" cy="6858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70300" y="9067800"/>
            <a:ext cx="2857500" cy="101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2768600" y="9499600"/>
            <a:ext cx="2044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Light"/>
              </a:rPr>
              <a:t>03:30 / 10:00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194300" y="457200"/>
            <a:ext cx="4254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Gong Gothic Medium"/>
              </a:rPr>
              <a:t>개발환경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19400" y="3429000"/>
            <a:ext cx="12649200" cy="4838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467100" y="3949700"/>
            <a:ext cx="2768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700" b="0" i="0" u="none" strike="noStrike" spc="-200">
                <a:solidFill>
                  <a:srgbClr val="3C7CB5"/>
                </a:solidFill>
                <a:ea typeface="Gong Gothic Medium"/>
              </a:rPr>
              <a:t>개발도구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785100" y="3949700"/>
            <a:ext cx="2768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700" b="0" i="0" u="none" strike="noStrike" spc="-200">
                <a:solidFill>
                  <a:srgbClr val="3C7CB5"/>
                </a:solidFill>
                <a:ea typeface="Gong Gothic Medium"/>
              </a:rPr>
              <a:t>개발언어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65600" y="6375400"/>
            <a:ext cx="1219200" cy="1219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13700" y="6388100"/>
            <a:ext cx="2171700" cy="1295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64500" y="4673600"/>
            <a:ext cx="2324100" cy="2222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077700" y="5156200"/>
            <a:ext cx="2794000" cy="9652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446000" y="5842000"/>
            <a:ext cx="2197100" cy="1943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17900" y="4787900"/>
            <a:ext cx="2679700" cy="17018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2026900" y="3937000"/>
            <a:ext cx="27686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700" b="0" i="0" u="none" strike="noStrike" spc="-200">
                <a:solidFill>
                  <a:srgbClr val="3C7CB5"/>
                </a:solidFill>
                <a:latin typeface="Gong Gothic Medium"/>
              </a:rPr>
              <a:t>DB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AF85F19-977D-C2C1-8076-F64BFE86571A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1B9DFCE8-EA59-73AB-396F-BFA5C90CCD8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29" name="Picture 7">
            <a:extLst>
              <a:ext uri="{FF2B5EF4-FFF2-40B4-BE49-F238E27FC236}">
                <a16:creationId xmlns:a16="http://schemas.microsoft.com/office/drawing/2014/main" id="{0F405C9F-C59A-6623-C461-19B14CA716C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46" name="Picture 8">
            <a:extLst>
              <a:ext uri="{FF2B5EF4-FFF2-40B4-BE49-F238E27FC236}">
                <a16:creationId xmlns:a16="http://schemas.microsoft.com/office/drawing/2014/main" id="{80C02503-FBAD-D55D-2BC1-EC90E1E292B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sp>
        <p:nvSpPr>
          <p:cNvPr id="47" name="TextBox 37">
            <a:extLst>
              <a:ext uri="{FF2B5EF4-FFF2-40B4-BE49-F238E27FC236}">
                <a16:creationId xmlns:a16="http://schemas.microsoft.com/office/drawing/2014/main" id="{14A830A8-647F-C871-C058-DD37D66A756F}"/>
              </a:ext>
            </a:extLst>
          </p:cNvPr>
          <p:cNvSpPr txBox="1"/>
          <p:nvPr/>
        </p:nvSpPr>
        <p:spPr>
          <a:xfrm>
            <a:off x="2108200" y="622300"/>
            <a:ext cx="2603500" cy="7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 err="1">
                <a:solidFill>
                  <a:srgbClr val="2D313A"/>
                </a:solidFill>
                <a:latin typeface="Gong Gothic Medium"/>
              </a:rPr>
              <a:t>PopHub</a:t>
            </a:r>
            <a:endParaRPr lang="en-US" sz="3200" b="0" i="0" u="none" strike="noStrike" dirty="0">
              <a:solidFill>
                <a:srgbClr val="2D313A"/>
              </a:solidFill>
              <a:latin typeface="Gong Gothic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400"/>
            <a:ext cx="18288000" cy="8864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1400" y="317500"/>
            <a:ext cx="8585200" cy="67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2636500" y="203200"/>
            <a:ext cx="6858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61900" y="381000"/>
            <a:ext cx="520700" cy="520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190500000" y="2147483647"/>
            <a:ext cx="2147483647" cy="1333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-12700" y="9093200"/>
            <a:ext cx="3606800" cy="10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3670300" y="9093200"/>
            <a:ext cx="36068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7340600" y="9093200"/>
            <a:ext cx="36068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11023600" y="9093200"/>
            <a:ext cx="36068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14706600" y="9093200"/>
            <a:ext cx="36068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700" y="9067800"/>
            <a:ext cx="36195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" y="9372600"/>
            <a:ext cx="685800" cy="685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400" y="9372600"/>
            <a:ext cx="685800" cy="685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54200" y="9474200"/>
            <a:ext cx="495300" cy="495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33900" y="9512300"/>
            <a:ext cx="533400" cy="533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10000" y="9575800"/>
            <a:ext cx="406400" cy="406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7600" y="9067800"/>
            <a:ext cx="3619500" cy="101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800" y="2044700"/>
            <a:ext cx="16675100" cy="6692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800" y="2070100"/>
            <a:ext cx="3987800" cy="88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52600" y="2146300"/>
            <a:ext cx="685800" cy="685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1" name="TextBox 31"/>
          <p:cNvSpPr txBox="1"/>
          <p:nvPr/>
        </p:nvSpPr>
        <p:spPr>
          <a:xfrm>
            <a:off x="2768600" y="9499600"/>
            <a:ext cx="20447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300" b="0" i="0" u="none" strike="noStrike">
                <a:solidFill>
                  <a:srgbClr val="FFFFFF"/>
                </a:solidFill>
                <a:latin typeface="Pretendard Light"/>
              </a:rPr>
              <a:t>04:00 / 10:00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194300" y="457200"/>
            <a:ext cx="4254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Gong Gothic Medium"/>
              </a:rPr>
              <a:t>시스템</a:t>
            </a:r>
            <a:r>
              <a:rPr lang="en-US" sz="2400" b="0" i="0" u="none" strike="noStrike" dirty="0">
                <a:solidFill>
                  <a:srgbClr val="000000"/>
                </a:solidFill>
                <a:latin typeface="Gong Gothic Medium"/>
              </a:rPr>
              <a:t> </a:t>
            </a:r>
            <a:r>
              <a:rPr lang="ko-KR" sz="2400" b="0" i="0" u="none" strike="noStrike" dirty="0">
                <a:solidFill>
                  <a:srgbClr val="000000"/>
                </a:solidFill>
                <a:ea typeface="Gong Gothic Medium"/>
              </a:rPr>
              <a:t>구성도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43400" y="3810000"/>
            <a:ext cx="2933700" cy="1828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49800" y="3365500"/>
            <a:ext cx="1130300" cy="901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21200" y="4470400"/>
            <a:ext cx="1282700" cy="6604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69000" y="4406900"/>
            <a:ext cx="1104900" cy="7112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10900" y="3810000"/>
            <a:ext cx="2933700" cy="1828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353800" y="4152900"/>
            <a:ext cx="2247900" cy="11430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07300" y="6591300"/>
            <a:ext cx="2933700" cy="18288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01000" y="7137400"/>
            <a:ext cx="2159000" cy="7239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8343900" y="5295900"/>
            <a:ext cx="14478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0000"/>
                </a:solidFill>
                <a:latin typeface="Gong Gothic Medium"/>
              </a:rPr>
              <a:t>Response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547100" y="4191000"/>
            <a:ext cx="1155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0000"/>
                </a:solidFill>
                <a:latin typeface="Gong Gothic Medium"/>
              </a:rPr>
              <a:t>Request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11912600" y="6553200"/>
            <a:ext cx="1765300" cy="2159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613400" y="7404100"/>
            <a:ext cx="1663700" cy="2159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5778500" y="6718300"/>
            <a:ext cx="1155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0000"/>
                </a:solidFill>
                <a:latin typeface="Gong Gothic Medium"/>
              </a:rPr>
              <a:t>Fcm </a:t>
            </a:r>
            <a:r>
              <a:rPr lang="ko-KR" sz="1900" b="1" i="0" u="none" strike="noStrike">
                <a:solidFill>
                  <a:srgbClr val="000000"/>
                </a:solidFill>
                <a:ea typeface="Gong Gothic Medium"/>
              </a:rPr>
              <a:t>전달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4889500" y="6502400"/>
            <a:ext cx="1765300" cy="3048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242300" y="5092700"/>
            <a:ext cx="1765300" cy="2159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242300" y="4470400"/>
            <a:ext cx="1765300" cy="2159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176000" y="7480300"/>
            <a:ext cx="1651000" cy="76200"/>
          </a:xfrm>
          <a:prstGeom prst="rect">
            <a:avLst/>
          </a:prstGeom>
        </p:spPr>
      </p:pic>
      <p:sp>
        <p:nvSpPr>
          <p:cNvPr id="54" name="TextBox 54"/>
          <p:cNvSpPr txBox="1"/>
          <p:nvPr/>
        </p:nvSpPr>
        <p:spPr>
          <a:xfrm>
            <a:off x="11303000" y="6731000"/>
            <a:ext cx="11557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1" i="0" u="none" strike="noStrike">
                <a:solidFill>
                  <a:srgbClr val="000000"/>
                </a:solidFill>
                <a:latin typeface="Gong Gothic Medium"/>
              </a:rPr>
              <a:t>Fcm </a:t>
            </a:r>
            <a:r>
              <a:rPr lang="ko-KR" sz="1900" b="1" i="0" u="none" strike="noStrike">
                <a:solidFill>
                  <a:srgbClr val="000000"/>
                </a:solidFill>
                <a:ea typeface="Gong Gothic Medium"/>
              </a:rPr>
              <a:t>수신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2325F9-FD32-2468-EF25-B89910778070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33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BE0F803-DEE3-39D7-8905-B16596CC798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30" name="Picture 7">
            <a:extLst>
              <a:ext uri="{FF2B5EF4-FFF2-40B4-BE49-F238E27FC236}">
                <a16:creationId xmlns:a16="http://schemas.microsoft.com/office/drawing/2014/main" id="{DF4EE2F4-9252-B2BC-A963-9DB5FB2A69F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56" name="Picture 8">
            <a:extLst>
              <a:ext uri="{FF2B5EF4-FFF2-40B4-BE49-F238E27FC236}">
                <a16:creationId xmlns:a16="http://schemas.microsoft.com/office/drawing/2014/main" id="{AD702702-772B-5097-2878-8B1DD29BB31F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sp>
        <p:nvSpPr>
          <p:cNvPr id="57" name="TextBox 37">
            <a:extLst>
              <a:ext uri="{FF2B5EF4-FFF2-40B4-BE49-F238E27FC236}">
                <a16:creationId xmlns:a16="http://schemas.microsoft.com/office/drawing/2014/main" id="{887BFD01-DBE7-0BC5-A60A-547287AF98AB}"/>
              </a:ext>
            </a:extLst>
          </p:cNvPr>
          <p:cNvSpPr txBox="1"/>
          <p:nvPr/>
        </p:nvSpPr>
        <p:spPr>
          <a:xfrm>
            <a:off x="2108200" y="622300"/>
            <a:ext cx="2603500" cy="7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 err="1">
                <a:solidFill>
                  <a:srgbClr val="2D313A"/>
                </a:solidFill>
                <a:latin typeface="Gong Gothic Medium"/>
              </a:rPr>
              <a:t>PopHub</a:t>
            </a:r>
            <a:endParaRPr lang="en-US" sz="3200" b="0" i="0" u="none" strike="noStrike" dirty="0">
              <a:solidFill>
                <a:srgbClr val="2D313A"/>
              </a:solidFill>
              <a:latin typeface="Gong Gothic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97100" y="330200"/>
            <a:ext cx="12217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600" b="0" i="0" u="none" strike="noStrike" spc="-200">
                <a:solidFill>
                  <a:srgbClr val="2D313A"/>
                </a:solidFill>
                <a:ea typeface="Gong Gothic Medium"/>
              </a:rPr>
              <a:t>타사</a:t>
            </a:r>
            <a:r>
              <a:rPr lang="en-US" sz="3600" b="0" i="0" u="none" strike="noStrike" spc="-20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ko-KR" sz="3600" b="0" i="0" u="none" strike="noStrike" spc="-200">
                <a:solidFill>
                  <a:srgbClr val="2D313A"/>
                </a:solidFill>
                <a:ea typeface="Gong Gothic Medium"/>
              </a:rPr>
              <a:t>비교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0" y="1460500"/>
            <a:ext cx="2997200" cy="1270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000" y="2260600"/>
            <a:ext cx="2997200" cy="1117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635500" y="1600200"/>
            <a:ext cx="1866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595959"/>
                </a:solidFill>
                <a:ea typeface="Gong Gothic Medium"/>
              </a:rPr>
              <a:t>팝플리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000" y="3606800"/>
            <a:ext cx="2997200" cy="6299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7100" y="1460500"/>
            <a:ext cx="2997200" cy="1270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7100" y="2260600"/>
            <a:ext cx="2997200" cy="1117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7835900" y="1600200"/>
            <a:ext cx="1866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595959"/>
                </a:solidFill>
                <a:ea typeface="Gong Gothic Medium"/>
              </a:rPr>
              <a:t>가치공간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7100" y="3606800"/>
            <a:ext cx="2997200" cy="6299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64800" y="1460500"/>
            <a:ext cx="2997200" cy="1270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4800" y="2260600"/>
            <a:ext cx="2997200" cy="1117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023600" y="1600200"/>
            <a:ext cx="1866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3200" b="0" i="0" u="none" strike="noStrike" spc="-200">
                <a:solidFill>
                  <a:srgbClr val="595959"/>
                </a:solidFill>
                <a:ea typeface="Gong Gothic Medium"/>
              </a:rPr>
              <a:t>팝스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64800" y="3606800"/>
            <a:ext cx="2997200" cy="6299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39800" y="1460500"/>
            <a:ext cx="2997200" cy="1270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39800" y="2260600"/>
            <a:ext cx="2997200" cy="11176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3779500" y="1600200"/>
            <a:ext cx="2730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200" b="0" i="0" u="none" strike="noStrike" spc="-200">
                <a:solidFill>
                  <a:srgbClr val="595959"/>
                </a:solidFill>
                <a:latin typeface="Gong Gothic Medium"/>
              </a:rPr>
              <a:t>POP HUB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39800" y="3606800"/>
            <a:ext cx="2997200" cy="62992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83100" y="2578100"/>
            <a:ext cx="2146300" cy="469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353800" y="2311400"/>
            <a:ext cx="1206500" cy="1016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26400" y="2362200"/>
            <a:ext cx="1473200" cy="914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693900" y="2387600"/>
            <a:ext cx="901700" cy="8636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2" name="TextBox 42"/>
          <p:cNvSpPr txBox="1"/>
          <p:nvPr/>
        </p:nvSpPr>
        <p:spPr>
          <a:xfrm>
            <a:off x="1625600" y="8255000"/>
            <a:ext cx="256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앱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자체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결제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859000" y="8153400"/>
            <a:ext cx="431800" cy="444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671300" y="8153400"/>
            <a:ext cx="431800" cy="444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83600" y="8140700"/>
            <a:ext cx="431800" cy="444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83200" y="8140700"/>
            <a:ext cx="431800" cy="4445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871700" y="7048500"/>
            <a:ext cx="431800" cy="444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84000" y="7048500"/>
            <a:ext cx="431800" cy="4445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96300" y="7048500"/>
            <a:ext cx="431800" cy="4445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70500" y="7048500"/>
            <a:ext cx="431800" cy="444500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1625600" y="7137400"/>
            <a:ext cx="256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추천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알고리즘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859000" y="7607300"/>
            <a:ext cx="431800" cy="4445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671300" y="7607300"/>
            <a:ext cx="431800" cy="4445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83600" y="7607300"/>
            <a:ext cx="431800" cy="4445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83200" y="7607300"/>
            <a:ext cx="431800" cy="444500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1625600" y="7696200"/>
            <a:ext cx="256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오픈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전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펀딩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시스템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859000" y="8712200"/>
            <a:ext cx="431800" cy="4445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671300" y="8712200"/>
            <a:ext cx="431800" cy="4445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83600" y="8712200"/>
            <a:ext cx="431800" cy="4445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83200" y="8712200"/>
            <a:ext cx="431800" cy="444500"/>
          </a:xfrm>
          <a:prstGeom prst="rect">
            <a:avLst/>
          </a:prstGeom>
        </p:spPr>
      </p:pic>
      <p:sp>
        <p:nvSpPr>
          <p:cNvPr id="64" name="TextBox 64"/>
          <p:cNvSpPr txBox="1"/>
          <p:nvPr/>
        </p:nvSpPr>
        <p:spPr>
          <a:xfrm>
            <a:off x="1625600" y="8813800"/>
            <a:ext cx="256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다국어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지원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859000" y="5422900"/>
            <a:ext cx="431800" cy="4445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83600" y="5422900"/>
            <a:ext cx="431800" cy="444500"/>
          </a:xfrm>
          <a:prstGeom prst="rect">
            <a:avLst/>
          </a:prstGeom>
        </p:spPr>
      </p:pic>
      <p:sp>
        <p:nvSpPr>
          <p:cNvPr id="68" name="TextBox 68"/>
          <p:cNvSpPr txBox="1"/>
          <p:nvPr/>
        </p:nvSpPr>
        <p:spPr>
          <a:xfrm>
            <a:off x="1625600" y="5524500"/>
            <a:ext cx="256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대기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알림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0" name="Picture 7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859000" y="5943600"/>
            <a:ext cx="431800" cy="4445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83200" y="5943600"/>
            <a:ext cx="431800" cy="4445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83600" y="5943600"/>
            <a:ext cx="431800" cy="4445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84000" y="5943600"/>
            <a:ext cx="431800" cy="444500"/>
          </a:xfrm>
          <a:prstGeom prst="rect">
            <a:avLst/>
          </a:prstGeom>
        </p:spPr>
      </p:pic>
      <p:sp>
        <p:nvSpPr>
          <p:cNvPr id="74" name="TextBox 74"/>
          <p:cNvSpPr txBox="1"/>
          <p:nvPr/>
        </p:nvSpPr>
        <p:spPr>
          <a:xfrm>
            <a:off x="1625600" y="6057900"/>
            <a:ext cx="256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지도</a:t>
            </a:r>
          </a:p>
        </p:txBody>
      </p:sp>
      <p:pic>
        <p:nvPicPr>
          <p:cNvPr id="75" name="Picture 7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859000" y="9245600"/>
            <a:ext cx="431800" cy="4445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483600" y="9245600"/>
            <a:ext cx="431800" cy="4445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83200" y="9245600"/>
            <a:ext cx="431800" cy="444500"/>
          </a:xfrm>
          <a:prstGeom prst="rect">
            <a:avLst/>
          </a:prstGeom>
        </p:spPr>
      </p:pic>
      <p:sp>
        <p:nvSpPr>
          <p:cNvPr id="78" name="TextBox 78"/>
          <p:cNvSpPr txBox="1"/>
          <p:nvPr/>
        </p:nvSpPr>
        <p:spPr>
          <a:xfrm>
            <a:off x="1625600" y="9347200"/>
            <a:ext cx="256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앱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자체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예약</a:t>
            </a:r>
          </a:p>
        </p:txBody>
      </p:sp>
      <p:grpSp>
        <p:nvGrpSpPr>
          <p:cNvPr id="79" name="Group 7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0" name="Picture 8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671300" y="6489700"/>
            <a:ext cx="431800" cy="4445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83200" y="6489700"/>
            <a:ext cx="431800" cy="4445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83600" y="6489700"/>
            <a:ext cx="431800" cy="44450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859000" y="6489700"/>
            <a:ext cx="431800" cy="444500"/>
          </a:xfrm>
          <a:prstGeom prst="rect">
            <a:avLst/>
          </a:prstGeom>
        </p:spPr>
      </p:pic>
      <p:sp>
        <p:nvSpPr>
          <p:cNvPr id="84" name="TextBox 84"/>
          <p:cNvSpPr txBox="1"/>
          <p:nvPr/>
        </p:nvSpPr>
        <p:spPr>
          <a:xfrm>
            <a:off x="1625600" y="6591300"/>
            <a:ext cx="256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공간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대여</a:t>
            </a:r>
          </a:p>
        </p:txBody>
      </p:sp>
      <p:pic>
        <p:nvPicPr>
          <p:cNvPr id="85" name="Picture 8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859000" y="4292600"/>
            <a:ext cx="431800" cy="444500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84000" y="4292600"/>
            <a:ext cx="431800" cy="444500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83600" y="4292600"/>
            <a:ext cx="431800" cy="444500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83200" y="4292600"/>
            <a:ext cx="431800" cy="444500"/>
          </a:xfrm>
          <a:prstGeom prst="rect">
            <a:avLst/>
          </a:prstGeom>
        </p:spPr>
      </p:pic>
      <p:sp>
        <p:nvSpPr>
          <p:cNvPr id="89" name="TextBox 89"/>
          <p:cNvSpPr txBox="1"/>
          <p:nvPr/>
        </p:nvSpPr>
        <p:spPr>
          <a:xfrm>
            <a:off x="1625600" y="4394200"/>
            <a:ext cx="256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검색</a:t>
            </a:r>
          </a:p>
        </p:txBody>
      </p:sp>
      <p:grpSp>
        <p:nvGrpSpPr>
          <p:cNvPr id="90" name="Group 9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1" name="Picture 9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859000" y="4864100"/>
            <a:ext cx="431800" cy="444500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71300" y="4864100"/>
            <a:ext cx="431800" cy="444500"/>
          </a:xfrm>
          <a:prstGeom prst="rect">
            <a:avLst/>
          </a:prstGeom>
        </p:spPr>
      </p:pic>
      <p:pic>
        <p:nvPicPr>
          <p:cNvPr id="93" name="Picture 9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83600" y="4864100"/>
            <a:ext cx="431800" cy="444500"/>
          </a:xfrm>
          <a:prstGeom prst="rect">
            <a:avLst/>
          </a:prstGeom>
        </p:spPr>
      </p:pic>
      <p:pic>
        <p:nvPicPr>
          <p:cNvPr id="94" name="Picture 9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83200" y="4864100"/>
            <a:ext cx="431800" cy="444500"/>
          </a:xfrm>
          <a:prstGeom prst="rect">
            <a:avLst/>
          </a:prstGeom>
        </p:spPr>
      </p:pic>
      <p:sp>
        <p:nvSpPr>
          <p:cNvPr id="95" name="TextBox 95"/>
          <p:cNvSpPr txBox="1"/>
          <p:nvPr/>
        </p:nvSpPr>
        <p:spPr>
          <a:xfrm>
            <a:off x="1625600" y="4965700"/>
            <a:ext cx="256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카테고리</a:t>
            </a:r>
          </a:p>
        </p:txBody>
      </p:sp>
      <p:pic>
        <p:nvPicPr>
          <p:cNvPr id="96" name="Picture 9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859000" y="3759200"/>
            <a:ext cx="431800" cy="444500"/>
          </a:xfrm>
          <a:prstGeom prst="rect">
            <a:avLst/>
          </a:prstGeom>
        </p:spPr>
      </p:pic>
      <p:pic>
        <p:nvPicPr>
          <p:cNvPr id="97" name="Picture 9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671300" y="3759200"/>
            <a:ext cx="431800" cy="444500"/>
          </a:xfrm>
          <a:prstGeom prst="rect">
            <a:avLst/>
          </a:prstGeom>
        </p:spPr>
      </p:pic>
      <p:pic>
        <p:nvPicPr>
          <p:cNvPr id="98" name="Picture 9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83600" y="3759200"/>
            <a:ext cx="431800" cy="444500"/>
          </a:xfrm>
          <a:prstGeom prst="rect">
            <a:avLst/>
          </a:prstGeom>
        </p:spPr>
      </p:pic>
      <p:pic>
        <p:nvPicPr>
          <p:cNvPr id="99" name="Picture 9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83200" y="3759200"/>
            <a:ext cx="431800" cy="444500"/>
          </a:xfrm>
          <a:prstGeom prst="rect">
            <a:avLst/>
          </a:prstGeom>
        </p:spPr>
      </p:pic>
      <p:sp>
        <p:nvSpPr>
          <p:cNvPr id="100" name="TextBox 100"/>
          <p:cNvSpPr txBox="1"/>
          <p:nvPr/>
        </p:nvSpPr>
        <p:spPr>
          <a:xfrm>
            <a:off x="1625600" y="3860800"/>
            <a:ext cx="256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상세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정보</a:t>
            </a:r>
            <a:r>
              <a:rPr lang="en-US" sz="1900" b="0" i="0" u="none" strike="noStrike" spc="-100">
                <a:solidFill>
                  <a:srgbClr val="595959"/>
                </a:solidFill>
                <a:latin typeface="Gong Gothic Medium"/>
              </a:rPr>
              <a:t> </a:t>
            </a:r>
            <a:r>
              <a:rPr lang="ko-KR" sz="1900" b="0" i="0" u="none" strike="noStrike" spc="-100">
                <a:solidFill>
                  <a:srgbClr val="595959"/>
                </a:solidFill>
                <a:ea typeface="Gong Gothic Medium"/>
              </a:rPr>
              <a:t>조회</a:t>
            </a:r>
          </a:p>
        </p:txBody>
      </p:sp>
      <p:grpSp>
        <p:nvGrpSpPr>
          <p:cNvPr id="101" name="Group 10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2" name="Picture 10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658600" y="5410200"/>
            <a:ext cx="431800" cy="444500"/>
          </a:xfrm>
          <a:prstGeom prst="rect">
            <a:avLst/>
          </a:prstGeom>
        </p:spPr>
      </p:pic>
      <p:pic>
        <p:nvPicPr>
          <p:cNvPr id="103" name="Picture 10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57800" y="5410200"/>
            <a:ext cx="431800" cy="444500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709400" y="9283700"/>
            <a:ext cx="431800" cy="444500"/>
          </a:xfrm>
          <a:prstGeom prst="rect">
            <a:avLst/>
          </a:prstGeom>
        </p:spPr>
      </p:pic>
      <p:sp>
        <p:nvSpPr>
          <p:cNvPr id="105" name="타원 104">
            <a:extLst>
              <a:ext uri="{FF2B5EF4-FFF2-40B4-BE49-F238E27FC236}">
                <a16:creationId xmlns:a16="http://schemas.microsoft.com/office/drawing/2014/main" id="{F38DF001-0783-B018-31A4-18EA064CB0A5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25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896B8A33-406C-91A7-985E-CAF81884140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19" name="Picture 34">
            <a:extLst>
              <a:ext uri="{FF2B5EF4-FFF2-40B4-BE49-F238E27FC236}">
                <a16:creationId xmlns:a16="http://schemas.microsoft.com/office/drawing/2014/main" id="{CB160AA1-1DC3-5D0D-0551-E8C623BE874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106" name="Picture 35">
            <a:extLst>
              <a:ext uri="{FF2B5EF4-FFF2-40B4-BE49-F238E27FC236}">
                <a16:creationId xmlns:a16="http://schemas.microsoft.com/office/drawing/2014/main" id="{12DCE752-20C1-BB76-07F8-0D539E858E7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107" name="Picture 36">
            <a:extLst>
              <a:ext uri="{FF2B5EF4-FFF2-40B4-BE49-F238E27FC236}">
                <a16:creationId xmlns:a16="http://schemas.microsoft.com/office/drawing/2014/main" id="{A1B0F34F-0066-2891-BFBF-BEE290E452B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108" name="Picture 37">
            <a:extLst>
              <a:ext uri="{FF2B5EF4-FFF2-40B4-BE49-F238E27FC236}">
                <a16:creationId xmlns:a16="http://schemas.microsoft.com/office/drawing/2014/main" id="{8C3578A0-648D-F611-F6E0-FE8FA4ADCE6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109" name="TextBox 38">
            <a:extLst>
              <a:ext uri="{FF2B5EF4-FFF2-40B4-BE49-F238E27FC236}">
                <a16:creationId xmlns:a16="http://schemas.microsoft.com/office/drawing/2014/main" id="{9912F1FA-6AAC-95B7-2713-BDB3325B2407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110" name="TextBox 39">
            <a:extLst>
              <a:ext uri="{FF2B5EF4-FFF2-40B4-BE49-F238E27FC236}">
                <a16:creationId xmlns:a16="http://schemas.microsoft.com/office/drawing/2014/main" id="{B4E1CFC7-3099-2BA8-611D-25F4F989E4AD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111" name="TextBox 40">
            <a:extLst>
              <a:ext uri="{FF2B5EF4-FFF2-40B4-BE49-F238E27FC236}">
                <a16:creationId xmlns:a16="http://schemas.microsoft.com/office/drawing/2014/main" id="{24D8E5BD-B12A-911E-BEDA-7E675A9A6D7F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112" name="TextBox 41">
            <a:extLst>
              <a:ext uri="{FF2B5EF4-FFF2-40B4-BE49-F238E27FC236}">
                <a16:creationId xmlns:a16="http://schemas.microsoft.com/office/drawing/2014/main" id="{E43847FD-48CE-67C5-543C-8968E2FA7694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97100" y="330200"/>
            <a:ext cx="12217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200">
                <a:solidFill>
                  <a:srgbClr val="2D313A"/>
                </a:solidFill>
                <a:latin typeface="Gong Gothic Medium"/>
              </a:rPr>
              <a:t>ERD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500" y="914400"/>
            <a:ext cx="12839700" cy="916940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D61F000-2E11-08B4-DE4F-A262E81196CA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7E066DE7-AD83-5DCC-F8F2-1A1C6E72A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19" name="Picture 34">
            <a:extLst>
              <a:ext uri="{FF2B5EF4-FFF2-40B4-BE49-F238E27FC236}">
                <a16:creationId xmlns:a16="http://schemas.microsoft.com/office/drawing/2014/main" id="{A76D0E70-4795-541E-B6AE-A20F076ED0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22" name="Picture 35">
            <a:extLst>
              <a:ext uri="{FF2B5EF4-FFF2-40B4-BE49-F238E27FC236}">
                <a16:creationId xmlns:a16="http://schemas.microsoft.com/office/drawing/2014/main" id="{B9849F82-8408-3636-F884-9047C20FF0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3" name="Picture 36">
            <a:extLst>
              <a:ext uri="{FF2B5EF4-FFF2-40B4-BE49-F238E27FC236}">
                <a16:creationId xmlns:a16="http://schemas.microsoft.com/office/drawing/2014/main" id="{CD5CDD5C-6597-E90E-5956-C75B89C138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4" name="Picture 37">
            <a:extLst>
              <a:ext uri="{FF2B5EF4-FFF2-40B4-BE49-F238E27FC236}">
                <a16:creationId xmlns:a16="http://schemas.microsoft.com/office/drawing/2014/main" id="{DE8C9587-B7C4-9BF2-5788-21E128ED41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25" name="TextBox 38">
            <a:extLst>
              <a:ext uri="{FF2B5EF4-FFF2-40B4-BE49-F238E27FC236}">
                <a16:creationId xmlns:a16="http://schemas.microsoft.com/office/drawing/2014/main" id="{55893144-C914-C800-B2C3-2446A0AF706D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26" name="TextBox 39">
            <a:extLst>
              <a:ext uri="{FF2B5EF4-FFF2-40B4-BE49-F238E27FC236}">
                <a16:creationId xmlns:a16="http://schemas.microsoft.com/office/drawing/2014/main" id="{D106516B-4360-9F12-4070-9A3160E4622E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AEE14E93-913F-1305-5E56-4AC3F5802677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3FBF0033-1F51-ABCB-DA25-F129DB3A1222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4100" y="444500"/>
            <a:ext cx="381000" cy="457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0" y="469900"/>
            <a:ext cx="190500" cy="190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85900" y="406400"/>
            <a:ext cx="520700" cy="52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38300" y="546100"/>
            <a:ext cx="279400" cy="24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5100" y="444500"/>
            <a:ext cx="4953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197100" y="330200"/>
            <a:ext cx="122174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600" b="0" i="0" u="none" strike="noStrike" spc="-200" dirty="0">
                <a:solidFill>
                  <a:srgbClr val="2D313A"/>
                </a:solidFill>
                <a:latin typeface="Gong Gothic Medium"/>
              </a:rPr>
              <a:t>Cloud </a:t>
            </a:r>
            <a:r>
              <a:rPr lang="en-US" sz="3600" b="0" i="0" u="none" strike="noStrike" spc="-200" dirty="0" err="1">
                <a:solidFill>
                  <a:srgbClr val="2D313A"/>
                </a:solidFill>
                <a:latin typeface="Gong Gothic Medium"/>
              </a:rPr>
              <a:t>Firestore</a:t>
            </a:r>
            <a:r>
              <a:rPr lang="en-US" sz="3600" b="0" i="0" u="none" strike="noStrike" spc="-200" dirty="0">
                <a:solidFill>
                  <a:srgbClr val="2D313A"/>
                </a:solidFill>
                <a:latin typeface="Gong Gothic Medium"/>
              </a:rPr>
              <a:t> </a:t>
            </a:r>
            <a:r>
              <a:rPr lang="en-US" sz="3600" spc="-200" dirty="0">
                <a:solidFill>
                  <a:srgbClr val="2D313A"/>
                </a:solidFill>
                <a:latin typeface="Gong Gothic Medium"/>
              </a:rPr>
              <a:t>Database</a:t>
            </a:r>
            <a:endParaRPr lang="en-US" sz="3600" b="0" i="0" u="none" strike="noStrike" spc="-200" dirty="0">
              <a:solidFill>
                <a:srgbClr val="2D313A"/>
              </a:solidFill>
              <a:latin typeface="Gong Gothic Medium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850" y="1260929"/>
            <a:ext cx="8496300" cy="869950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355DCBBE-333A-0D02-6BAE-066256326176}"/>
              </a:ext>
            </a:extLst>
          </p:cNvPr>
          <p:cNvSpPr/>
          <p:nvPr/>
        </p:nvSpPr>
        <p:spPr>
          <a:xfrm>
            <a:off x="17183400" y="304800"/>
            <a:ext cx="723600" cy="7236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BC4795F1-5181-E7AE-308E-7D5049E29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520700"/>
            <a:ext cx="342900" cy="279400"/>
          </a:xfrm>
          <a:prstGeom prst="rect">
            <a:avLst/>
          </a:prstGeom>
        </p:spPr>
      </p:pic>
      <p:pic>
        <p:nvPicPr>
          <p:cNvPr id="19" name="Picture 34">
            <a:extLst>
              <a:ext uri="{FF2B5EF4-FFF2-40B4-BE49-F238E27FC236}">
                <a16:creationId xmlns:a16="http://schemas.microsoft.com/office/drawing/2014/main" id="{A1542977-6218-BBAE-08FE-7D6CB1B870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00" y="1447800"/>
            <a:ext cx="469900" cy="469900"/>
          </a:xfrm>
          <a:prstGeom prst="rect">
            <a:avLst/>
          </a:prstGeom>
        </p:spPr>
      </p:pic>
      <p:pic>
        <p:nvPicPr>
          <p:cNvPr id="22" name="Picture 35">
            <a:extLst>
              <a:ext uri="{FF2B5EF4-FFF2-40B4-BE49-F238E27FC236}">
                <a16:creationId xmlns:a16="http://schemas.microsoft.com/office/drawing/2014/main" id="{89939FEE-DDDA-A325-980E-3EF5186447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" y="2832100"/>
            <a:ext cx="419100" cy="419100"/>
          </a:xfrm>
          <a:prstGeom prst="rect">
            <a:avLst/>
          </a:prstGeom>
        </p:spPr>
      </p:pic>
      <p:pic>
        <p:nvPicPr>
          <p:cNvPr id="23" name="Picture 36">
            <a:extLst>
              <a:ext uri="{FF2B5EF4-FFF2-40B4-BE49-F238E27FC236}">
                <a16:creationId xmlns:a16="http://schemas.microsoft.com/office/drawing/2014/main" id="{37BF6923-2B8D-07C8-D48B-8741FA700A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5740400"/>
            <a:ext cx="444500" cy="444500"/>
          </a:xfrm>
          <a:prstGeom prst="rect">
            <a:avLst/>
          </a:prstGeom>
        </p:spPr>
      </p:pic>
      <p:pic>
        <p:nvPicPr>
          <p:cNvPr id="24" name="Picture 37">
            <a:extLst>
              <a:ext uri="{FF2B5EF4-FFF2-40B4-BE49-F238E27FC236}">
                <a16:creationId xmlns:a16="http://schemas.microsoft.com/office/drawing/2014/main" id="{1A3CF6F8-2B6D-6512-DE0C-9DAFD40243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4500" y="4343400"/>
            <a:ext cx="431800" cy="457200"/>
          </a:xfrm>
          <a:prstGeom prst="rect">
            <a:avLst/>
          </a:prstGeom>
        </p:spPr>
      </p:pic>
      <p:sp>
        <p:nvSpPr>
          <p:cNvPr id="25" name="TextBox 38">
            <a:extLst>
              <a:ext uri="{FF2B5EF4-FFF2-40B4-BE49-F238E27FC236}">
                <a16:creationId xmlns:a16="http://schemas.microsoft.com/office/drawing/2014/main" id="{F8A9A4DD-96FD-9E9C-435B-36C907FA765F}"/>
              </a:ext>
            </a:extLst>
          </p:cNvPr>
          <p:cNvSpPr txBox="1"/>
          <p:nvPr/>
        </p:nvSpPr>
        <p:spPr>
          <a:xfrm>
            <a:off x="76200" y="21336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홈</a:t>
            </a:r>
          </a:p>
        </p:txBody>
      </p:sp>
      <p:sp>
        <p:nvSpPr>
          <p:cNvPr id="26" name="TextBox 39">
            <a:extLst>
              <a:ext uri="{FF2B5EF4-FFF2-40B4-BE49-F238E27FC236}">
                <a16:creationId xmlns:a16="http://schemas.microsoft.com/office/drawing/2014/main" id="{8EBF9F46-F65D-D628-47F1-8EF34C7D1DE4}"/>
              </a:ext>
            </a:extLst>
          </p:cNvPr>
          <p:cNvSpPr txBox="1"/>
          <p:nvPr/>
        </p:nvSpPr>
        <p:spPr>
          <a:xfrm>
            <a:off x="76200" y="35814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검색</a:t>
            </a: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8C5812AC-C890-9EE0-2EE8-88597664B171}"/>
              </a:ext>
            </a:extLst>
          </p:cNvPr>
          <p:cNvSpPr txBox="1"/>
          <p:nvPr/>
        </p:nvSpPr>
        <p:spPr>
          <a:xfrm>
            <a:off x="76200" y="50292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>
                <a:solidFill>
                  <a:srgbClr val="2D313A"/>
                </a:solidFill>
                <a:ea typeface="Gong Gothic Medium"/>
              </a:rPr>
              <a:t>좋아요</a:t>
            </a:r>
          </a:p>
        </p:txBody>
      </p:sp>
      <p:sp>
        <p:nvSpPr>
          <p:cNvPr id="28" name="TextBox 41">
            <a:extLst>
              <a:ext uri="{FF2B5EF4-FFF2-40B4-BE49-F238E27FC236}">
                <a16:creationId xmlns:a16="http://schemas.microsoft.com/office/drawing/2014/main" id="{AFFB42EC-B312-BA74-53CB-92989B910B54}"/>
              </a:ext>
            </a:extLst>
          </p:cNvPr>
          <p:cNvSpPr txBox="1"/>
          <p:nvPr/>
        </p:nvSpPr>
        <p:spPr>
          <a:xfrm>
            <a:off x="76200" y="6477000"/>
            <a:ext cx="1168400" cy="5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dirty="0">
                <a:solidFill>
                  <a:srgbClr val="2D313A"/>
                </a:solidFill>
                <a:ea typeface="Gong Gothic Medium"/>
              </a:rPr>
              <a:t>저장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887</Words>
  <Application>Microsoft Office PowerPoint</Application>
  <PresentationFormat>사용자 지정</PresentationFormat>
  <Paragraphs>291</Paragraphs>
  <Slides>26</Slides>
  <Notes>1</Notes>
  <HiddenSlides>0</HiddenSlides>
  <MMClips>14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Gong Gothic Bold</vt:lpstr>
      <vt:lpstr>Symbol</vt:lpstr>
      <vt:lpstr>Pretendard Medium</vt:lpstr>
      <vt:lpstr>Pretendard SemiBold</vt:lpstr>
      <vt:lpstr>Pretendard Light</vt:lpstr>
      <vt:lpstr>Gong Gothic Light</vt:lpstr>
      <vt:lpstr>Calibri</vt:lpstr>
      <vt:lpstr>Arial</vt:lpstr>
      <vt:lpstr>Gong Gothic Medium</vt:lpstr>
      <vt:lpstr>Noto Serif CJK KR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김영수</dc:creator>
  <cp:lastModifiedBy>영수 김</cp:lastModifiedBy>
  <cp:revision>17</cp:revision>
  <dcterms:created xsi:type="dcterms:W3CDTF">2006-08-16T00:00:00Z</dcterms:created>
  <dcterms:modified xsi:type="dcterms:W3CDTF">2024-06-22T13:21:32Z</dcterms:modified>
</cp:coreProperties>
</file>